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6"/>
  </p:notesMasterIdLst>
  <p:sldIdLst>
    <p:sldId id="415" r:id="rId2"/>
    <p:sldId id="416" r:id="rId3"/>
    <p:sldId id="374" r:id="rId4"/>
    <p:sldId id="336" r:id="rId5"/>
    <p:sldId id="417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377" r:id="rId17"/>
    <p:sldId id="375" r:id="rId18"/>
    <p:sldId id="347" r:id="rId19"/>
    <p:sldId id="348" r:id="rId20"/>
    <p:sldId id="349" r:id="rId21"/>
    <p:sldId id="364" r:id="rId22"/>
    <p:sldId id="350" r:id="rId23"/>
    <p:sldId id="351" r:id="rId24"/>
    <p:sldId id="352" r:id="rId25"/>
    <p:sldId id="353" r:id="rId26"/>
    <p:sldId id="354" r:id="rId27"/>
    <p:sldId id="365" r:id="rId28"/>
    <p:sldId id="356" r:id="rId29"/>
    <p:sldId id="357" r:id="rId30"/>
    <p:sldId id="358" r:id="rId31"/>
    <p:sldId id="359" r:id="rId32"/>
    <p:sldId id="360" r:id="rId33"/>
    <p:sldId id="361" r:id="rId34"/>
    <p:sldId id="362" r:id="rId35"/>
    <p:sldId id="363" r:id="rId36"/>
    <p:sldId id="329" r:id="rId37"/>
    <p:sldId id="330" r:id="rId38"/>
    <p:sldId id="378" r:id="rId39"/>
    <p:sldId id="379" r:id="rId40"/>
    <p:sldId id="380" r:id="rId41"/>
    <p:sldId id="381" r:id="rId42"/>
    <p:sldId id="382" r:id="rId43"/>
    <p:sldId id="383" r:id="rId44"/>
    <p:sldId id="384" r:id="rId45"/>
    <p:sldId id="385" r:id="rId46"/>
    <p:sldId id="386" r:id="rId47"/>
    <p:sldId id="387" r:id="rId48"/>
    <p:sldId id="388" r:id="rId49"/>
    <p:sldId id="389" r:id="rId50"/>
    <p:sldId id="390" r:id="rId51"/>
    <p:sldId id="391" r:id="rId52"/>
    <p:sldId id="392" r:id="rId53"/>
    <p:sldId id="393" r:id="rId54"/>
    <p:sldId id="394" r:id="rId55"/>
    <p:sldId id="395" r:id="rId56"/>
    <p:sldId id="396" r:id="rId57"/>
    <p:sldId id="397" r:id="rId58"/>
    <p:sldId id="398" r:id="rId59"/>
    <p:sldId id="399" r:id="rId60"/>
    <p:sldId id="400" r:id="rId61"/>
    <p:sldId id="401" r:id="rId62"/>
    <p:sldId id="402" r:id="rId63"/>
    <p:sldId id="403" r:id="rId64"/>
    <p:sldId id="404" r:id="rId65"/>
    <p:sldId id="405" r:id="rId66"/>
    <p:sldId id="406" r:id="rId67"/>
    <p:sldId id="407" r:id="rId68"/>
    <p:sldId id="408" r:id="rId69"/>
    <p:sldId id="409" r:id="rId70"/>
    <p:sldId id="410" r:id="rId71"/>
    <p:sldId id="411" r:id="rId72"/>
    <p:sldId id="412" r:id="rId73"/>
    <p:sldId id="413" r:id="rId74"/>
    <p:sldId id="414" r:id="rId7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115" autoAdjust="0"/>
    <p:restoredTop sz="94717" autoAdjust="0"/>
  </p:normalViewPr>
  <p:slideViewPr>
    <p:cSldViewPr snapToGrid="0">
      <p:cViewPr varScale="1">
        <p:scale>
          <a:sx n="109" d="100"/>
          <a:sy n="109" d="100"/>
        </p:scale>
        <p:origin x="720" y="1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83BE71-75F8-4E6D-809D-09BBADC8F399}" type="datetimeFigureOut">
              <a:rPr lang="en-US" smtClean="0"/>
              <a:pPr/>
              <a:t>11/17/2019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7ECA97-000C-4D8F-AF9A-F9050BFBF2F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Asia-Pacific Signal and Information Processing Association (APSIPA 2017), Dec 12, Kuala Lumpur, Malaysia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33C09F0-249B-4AB1-8218-FAC43E69F905}" type="slidenum">
              <a:rPr lang="en-US" smtClean="0"/>
              <a:pPr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9A793B19-3811-41AD-B0E8-5AB8C41A1068}" type="slidenum">
              <a:rPr lang="en-US" smtClean="0">
                <a:ea typeface="Arial Unicode MS" pitchFamily="34" charset="-128"/>
                <a:cs typeface="Arial Unicode MS" pitchFamily="34" charset="-128"/>
              </a:rPr>
              <a:pPr/>
              <a:t>51</a:t>
            </a:fld>
            <a:endParaRPr lang="en-US" smtClean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493F-587F-4E84-9755-A3BDE18CDF51}" type="datetimeFigureOut">
              <a:rPr lang="en-US" smtClean="0"/>
              <a:pPr/>
              <a:t>11/17/2019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3E02-177D-4291-AC33-9E44EE53E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88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493F-587F-4E84-9755-A3BDE18CDF51}" type="datetimeFigureOut">
              <a:rPr lang="en-US" smtClean="0"/>
              <a:pPr/>
              <a:t>11/17/2019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3E02-177D-4291-AC33-9E44EE53E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33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493F-587F-4E84-9755-A3BDE18CDF51}" type="datetimeFigureOut">
              <a:rPr lang="en-US" smtClean="0"/>
              <a:pPr/>
              <a:t>11/17/2019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3E02-177D-4291-AC33-9E44EE53E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5495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87578808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" descr="wave2.png"/>
          <p:cNvPicPr>
            <a:picLocks noChangeAspect="1"/>
          </p:cNvPicPr>
          <p:nvPr userDrawn="1"/>
        </p:nvPicPr>
        <p:blipFill>
          <a:blip r:embed="rId2"/>
          <a:srcRect l="784" t="4660" r="5022" b="17744"/>
          <a:stretch>
            <a:fillRect/>
          </a:stretch>
        </p:blipFill>
        <p:spPr bwMode="auto">
          <a:xfrm>
            <a:off x="0" y="4067176"/>
            <a:ext cx="121920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30"/>
          <p:cNvGrpSpPr>
            <a:grpSpLocks/>
          </p:cNvGrpSpPr>
          <p:nvPr userDrawn="1"/>
        </p:nvGrpSpPr>
        <p:grpSpPr bwMode="auto">
          <a:xfrm>
            <a:off x="406400" y="152400"/>
            <a:ext cx="11785600" cy="1257300"/>
            <a:chOff x="-381000" y="724075"/>
            <a:chExt cx="8839201" cy="1257125"/>
          </a:xfrm>
        </p:grpSpPr>
        <p:pic>
          <p:nvPicPr>
            <p:cNvPr id="4" name="Picture 7" descr="wave2.png"/>
            <p:cNvPicPr>
              <a:picLocks noChangeAspect="1"/>
            </p:cNvPicPr>
            <p:nvPr userDrawn="1"/>
          </p:nvPicPr>
          <p:blipFill>
            <a:blip r:embed="rId3"/>
            <a:srcRect l="784" r="5022"/>
            <a:stretch>
              <a:fillRect/>
            </a:stretch>
          </p:blipFill>
          <p:spPr bwMode="auto">
            <a:xfrm>
              <a:off x="4343400" y="724075"/>
              <a:ext cx="4114801" cy="1257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" name="Straight Connector 4"/>
            <p:cNvCxnSpPr/>
            <p:nvPr userDrawn="1"/>
          </p:nvCxnSpPr>
          <p:spPr>
            <a:xfrm rot="10800000" flipV="1">
              <a:off x="-381000" y="1371685"/>
              <a:ext cx="4800601" cy="9524"/>
            </a:xfrm>
            <a:prstGeom prst="line">
              <a:avLst/>
            </a:prstGeom>
            <a:ln w="31750" cap="rnd">
              <a:solidFill>
                <a:schemeClr val="accent4">
                  <a:lumMod val="60000"/>
                  <a:lumOff val="40000"/>
                  <a:alpha val="34000"/>
                </a:schemeClr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Subtitle 2"/>
          <p:cNvSpPr txBox="1">
            <a:spLocks/>
          </p:cNvSpPr>
          <p:nvPr userDrawn="1"/>
        </p:nvSpPr>
        <p:spPr bwMode="auto">
          <a:xfrm>
            <a:off x="4572000" y="4953000"/>
            <a:ext cx="853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endParaRPr lang="en-US" altLang="ko-KR" sz="3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7" name="Rectangle 32"/>
          <p:cNvSpPr>
            <a:spLocks noChangeArrowheads="1"/>
          </p:cNvSpPr>
          <p:nvPr userDrawn="1"/>
        </p:nvSpPr>
        <p:spPr bwMode="auto">
          <a:xfrm>
            <a:off x="2235200" y="6324601"/>
            <a:ext cx="772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ko-KR" sz="1200" b="1" i="1" smtClean="0">
                <a:solidFill>
                  <a:srgbClr val="898989"/>
                </a:solidFill>
              </a:rPr>
              <a:t>APSIPA </a:t>
            </a:r>
            <a:r>
              <a:rPr lang="en-US" altLang="ko-KR" sz="1200" i="1" smtClean="0">
                <a:solidFill>
                  <a:srgbClr val="898989"/>
                </a:solidFill>
              </a:rPr>
              <a:t>Distinguished Lecture Series </a:t>
            </a:r>
          </a:p>
        </p:txBody>
      </p:sp>
      <p:sp>
        <p:nvSpPr>
          <p:cNvPr id="8" name="Rectangle 34"/>
          <p:cNvSpPr>
            <a:spLocks noChangeArrowheads="1"/>
          </p:cNvSpPr>
          <p:nvPr userDrawn="1"/>
        </p:nvSpPr>
        <p:spPr bwMode="auto">
          <a:xfrm>
            <a:off x="4775200" y="6534150"/>
            <a:ext cx="2540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en-US" altLang="ko-KR" sz="1200" smtClean="0">
                <a:solidFill>
                  <a:srgbClr val="7F7F7F"/>
                </a:solidFill>
              </a:rPr>
              <a:t>www.apsipa.org </a:t>
            </a:r>
          </a:p>
        </p:txBody>
      </p:sp>
      <p:pic>
        <p:nvPicPr>
          <p:cNvPr id="9" name="그림 10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3351" y="38100"/>
            <a:ext cx="2123016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Subtitle 2"/>
          <p:cNvSpPr txBox="1">
            <a:spLocks/>
          </p:cNvSpPr>
          <p:nvPr userDrawn="1"/>
        </p:nvSpPr>
        <p:spPr bwMode="auto">
          <a:xfrm>
            <a:off x="2366433" y="7938"/>
            <a:ext cx="6807200" cy="1211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20000"/>
              </a:spcBef>
            </a:pPr>
            <a:r>
              <a:rPr lang="en-US" altLang="ko-KR" sz="3200" b="1">
                <a:solidFill>
                  <a:srgbClr val="898989"/>
                </a:solidFill>
              </a:rPr>
              <a:t>APSIPA</a:t>
            </a:r>
            <a:endParaRPr lang="en-US" altLang="ko-KR" sz="3200" b="1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11" name="Rectangle 17"/>
          <p:cNvSpPr>
            <a:spLocks noChangeArrowheads="1"/>
          </p:cNvSpPr>
          <p:nvPr userDrawn="1"/>
        </p:nvSpPr>
        <p:spPr bwMode="auto">
          <a:xfrm>
            <a:off x="2355851" y="457201"/>
            <a:ext cx="8636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en-US" altLang="ko-KR" sz="1200" dirty="0" smtClean="0">
                <a:solidFill>
                  <a:srgbClr val="898989"/>
                </a:solidFill>
              </a:rPr>
              <a:t>Asia-Pacific Signal and Information Processing Association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6F424314-9EAC-4703-A71D-A5186AF8E934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6" descr="wave2.png"/>
          <p:cNvPicPr>
            <a:picLocks noChangeAspect="1"/>
          </p:cNvPicPr>
          <p:nvPr userDrawn="1"/>
        </p:nvPicPr>
        <p:blipFill>
          <a:blip r:embed="rId2"/>
          <a:srcRect l="784" t="4660" r="5022" b="17744"/>
          <a:stretch>
            <a:fillRect/>
          </a:stretch>
        </p:blipFill>
        <p:spPr bwMode="auto">
          <a:xfrm>
            <a:off x="0" y="4067176"/>
            <a:ext cx="12192000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30"/>
          <p:cNvGrpSpPr>
            <a:grpSpLocks/>
          </p:cNvGrpSpPr>
          <p:nvPr userDrawn="1"/>
        </p:nvGrpSpPr>
        <p:grpSpPr bwMode="auto">
          <a:xfrm>
            <a:off x="406400" y="152400"/>
            <a:ext cx="11785600" cy="1257300"/>
            <a:chOff x="-381000" y="724075"/>
            <a:chExt cx="8839201" cy="1257125"/>
          </a:xfrm>
        </p:grpSpPr>
        <p:pic>
          <p:nvPicPr>
            <p:cNvPr id="5" name="Picture 7" descr="wave2.png"/>
            <p:cNvPicPr>
              <a:picLocks noChangeAspect="1"/>
            </p:cNvPicPr>
            <p:nvPr userDrawn="1"/>
          </p:nvPicPr>
          <p:blipFill>
            <a:blip r:embed="rId3"/>
            <a:srcRect l="784" r="5022"/>
            <a:stretch>
              <a:fillRect/>
            </a:stretch>
          </p:blipFill>
          <p:spPr bwMode="auto">
            <a:xfrm>
              <a:off x="4343400" y="724075"/>
              <a:ext cx="4114801" cy="1257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6" name="Straight Connector 5"/>
            <p:cNvCxnSpPr/>
            <p:nvPr userDrawn="1"/>
          </p:nvCxnSpPr>
          <p:spPr>
            <a:xfrm rot="10800000" flipV="1">
              <a:off x="-381000" y="1371685"/>
              <a:ext cx="4800601" cy="9524"/>
            </a:xfrm>
            <a:prstGeom prst="line">
              <a:avLst/>
            </a:prstGeom>
            <a:ln w="31750" cap="rnd">
              <a:solidFill>
                <a:schemeClr val="accent4">
                  <a:lumMod val="60000"/>
                  <a:lumOff val="40000"/>
                  <a:alpha val="34000"/>
                </a:schemeClr>
              </a:solidFill>
              <a:round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Subtitle 2"/>
          <p:cNvSpPr txBox="1">
            <a:spLocks/>
          </p:cNvSpPr>
          <p:nvPr userDrawn="1"/>
        </p:nvSpPr>
        <p:spPr bwMode="auto">
          <a:xfrm>
            <a:off x="4572000" y="4953000"/>
            <a:ext cx="85344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algn="ctr" eaLnBrk="1" hangingPunct="1">
              <a:spcBef>
                <a:spcPct val="20000"/>
              </a:spcBef>
            </a:pPr>
            <a:endParaRPr lang="en-US" altLang="ko-KR" sz="3200">
              <a:solidFill>
                <a:srgbClr val="898989"/>
              </a:solidFill>
              <a:latin typeface="Calibri" pitchFamily="34" charset="0"/>
            </a:endParaRPr>
          </a:p>
        </p:txBody>
      </p:sp>
      <p:sp>
        <p:nvSpPr>
          <p:cNvPr id="9" name="Rectangle 32"/>
          <p:cNvSpPr>
            <a:spLocks noChangeArrowheads="1"/>
          </p:cNvSpPr>
          <p:nvPr userDrawn="1"/>
        </p:nvSpPr>
        <p:spPr bwMode="auto">
          <a:xfrm>
            <a:off x="2235200" y="6324601"/>
            <a:ext cx="772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ko-KR" sz="1200" b="1" i="1" smtClean="0">
                <a:solidFill>
                  <a:srgbClr val="898989"/>
                </a:solidFill>
              </a:rPr>
              <a:t>APSIPA </a:t>
            </a:r>
            <a:r>
              <a:rPr lang="en-US" altLang="ko-KR" sz="1200" i="1" smtClean="0">
                <a:solidFill>
                  <a:srgbClr val="898989"/>
                </a:solidFill>
              </a:rPr>
              <a:t>Distinguished Lecture Series </a:t>
            </a:r>
          </a:p>
        </p:txBody>
      </p:sp>
      <p:sp>
        <p:nvSpPr>
          <p:cNvPr id="10" name="Rectangle 34"/>
          <p:cNvSpPr>
            <a:spLocks noChangeArrowheads="1"/>
          </p:cNvSpPr>
          <p:nvPr userDrawn="1"/>
        </p:nvSpPr>
        <p:spPr bwMode="auto">
          <a:xfrm>
            <a:off x="4775200" y="6534150"/>
            <a:ext cx="2540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en-US" altLang="ko-KR" sz="1200" smtClean="0">
                <a:solidFill>
                  <a:srgbClr val="7F7F7F"/>
                </a:solidFill>
              </a:rPr>
              <a:t>www.apsipa.org </a:t>
            </a:r>
          </a:p>
        </p:txBody>
      </p:sp>
      <p:sp>
        <p:nvSpPr>
          <p:cNvPr id="11" name="Rectangle 12"/>
          <p:cNvSpPr/>
          <p:nvPr userDrawn="1"/>
        </p:nvSpPr>
        <p:spPr>
          <a:xfrm>
            <a:off x="0" y="0"/>
            <a:ext cx="12192000" cy="14478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altLang="ko-KR">
              <a:solidFill>
                <a:srgbClr val="FFFFFF"/>
              </a:solidFill>
              <a:ea typeface="ヒラギノ角ゴ Pro W3" pitchFamily="-106" charset="-128"/>
            </a:endParaRPr>
          </a:p>
        </p:txBody>
      </p:sp>
      <p:sp>
        <p:nvSpPr>
          <p:cNvPr id="12" name="Rectangle 13"/>
          <p:cNvSpPr/>
          <p:nvPr userDrawn="1"/>
        </p:nvSpPr>
        <p:spPr>
          <a:xfrm>
            <a:off x="0" y="0"/>
            <a:ext cx="6705600" cy="762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altLang="ko-KR">
              <a:solidFill>
                <a:srgbClr val="FFFFFF"/>
              </a:solidFill>
              <a:ea typeface="ヒラギノ角ゴ Pro W3" pitchFamily="-106" charset="-128"/>
            </a:endParaRPr>
          </a:p>
        </p:txBody>
      </p:sp>
      <p:sp>
        <p:nvSpPr>
          <p:cNvPr id="13" name="Rectangle 14"/>
          <p:cNvSpPr/>
          <p:nvPr userDrawn="1"/>
        </p:nvSpPr>
        <p:spPr>
          <a:xfrm>
            <a:off x="0" y="2057400"/>
            <a:ext cx="12192000" cy="48006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/>
            <a:endParaRPr lang="en-US" altLang="ko-KR">
              <a:solidFill>
                <a:srgbClr val="FFFFFF"/>
              </a:solidFill>
              <a:ea typeface="ヒラギノ角ゴ Pro W3" pitchFamily="-106" charset="-128"/>
            </a:endParaRPr>
          </a:p>
        </p:txBody>
      </p:sp>
      <p:pic>
        <p:nvPicPr>
          <p:cNvPr id="14" name="Picture 15" descr="wave2.png"/>
          <p:cNvPicPr>
            <a:picLocks noChangeAspect="1"/>
          </p:cNvPicPr>
          <p:nvPr userDrawn="1"/>
        </p:nvPicPr>
        <p:blipFill>
          <a:blip r:embed="rId2"/>
          <a:srcRect l="784" t="4660" r="39719" b="17744"/>
          <a:stretch>
            <a:fillRect/>
          </a:stretch>
        </p:blipFill>
        <p:spPr bwMode="auto">
          <a:xfrm>
            <a:off x="-4233" y="2438400"/>
            <a:ext cx="12196233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16"/>
          <p:cNvSpPr>
            <a:spLocks noChangeArrowheads="1"/>
          </p:cNvSpPr>
          <p:nvPr userDrawn="1"/>
        </p:nvSpPr>
        <p:spPr bwMode="auto">
          <a:xfrm>
            <a:off x="2235200" y="6324601"/>
            <a:ext cx="77216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>
              <a:spcBef>
                <a:spcPct val="20000"/>
              </a:spcBef>
              <a:buFont typeface="Arial" panose="020B0604020202020204" pitchFamily="34" charset="0"/>
              <a:buNone/>
              <a:defRPr/>
            </a:pPr>
            <a:r>
              <a:rPr lang="en-US" altLang="ko-KR" sz="1200" b="1" i="1" smtClean="0">
                <a:solidFill>
                  <a:srgbClr val="898989"/>
                </a:solidFill>
              </a:rPr>
              <a:t>APSIPA </a:t>
            </a:r>
            <a:r>
              <a:rPr lang="en-US" altLang="ko-KR" sz="1200" i="1" smtClean="0">
                <a:solidFill>
                  <a:srgbClr val="898989"/>
                </a:solidFill>
              </a:rPr>
              <a:t>Distinguished Lecture Series </a:t>
            </a:r>
          </a:p>
        </p:txBody>
      </p:sp>
      <p:sp>
        <p:nvSpPr>
          <p:cNvPr id="16" name="Rectangle 18"/>
          <p:cNvSpPr>
            <a:spLocks noChangeArrowheads="1"/>
          </p:cNvSpPr>
          <p:nvPr userDrawn="1"/>
        </p:nvSpPr>
        <p:spPr bwMode="auto">
          <a:xfrm>
            <a:off x="4775200" y="6534150"/>
            <a:ext cx="25400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ヒラギノ角ゴ Pro W3" pitchFamily="-106" charset="-128"/>
              </a:defRPr>
            </a:lvl9pPr>
          </a:lstStyle>
          <a:p>
            <a:pPr algn="ctr" eaLnBrk="1" hangingPunct="1">
              <a:spcBef>
                <a:spcPct val="20000"/>
              </a:spcBef>
              <a:defRPr/>
            </a:pPr>
            <a:r>
              <a:rPr lang="en-US" altLang="ko-KR" sz="1200" smtClean="0">
                <a:solidFill>
                  <a:srgbClr val="7F7F7F"/>
                </a:solidFill>
              </a:rPr>
              <a:t>www.apsipa.org </a:t>
            </a:r>
          </a:p>
        </p:txBody>
      </p:sp>
      <p:pic>
        <p:nvPicPr>
          <p:cNvPr id="17" name="그림 16"/>
          <p:cNvPicPr>
            <a:picLocks noChangeAspect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3934" y="6237288"/>
            <a:ext cx="1477433" cy="50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04800" y="381000"/>
            <a:ext cx="10363200" cy="609600"/>
          </a:xfrm>
          <a:prstGeom prst="rect">
            <a:avLst/>
          </a:prstGeom>
        </p:spPr>
        <p:txBody>
          <a:bodyPr/>
          <a:lstStyle>
            <a:lvl1pPr algn="l">
              <a:defRPr sz="2000" b="1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7AA2B6F7-227F-48F1-A5CB-71AC5A70D3FB}" type="slidenum">
              <a:rPr lang="en-US" altLang="ko-KR"/>
              <a:pPr/>
              <a:t>‹#›</a:t>
            </a:fld>
            <a:endParaRPr lang="en-US" altLang="ko-K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493F-587F-4E84-9755-A3BDE18CDF51}" type="datetimeFigureOut">
              <a:rPr lang="en-US" smtClean="0"/>
              <a:pPr/>
              <a:t>11/17/2019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3E02-177D-4291-AC33-9E44EE53E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8596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493F-587F-4E84-9755-A3BDE18CDF51}" type="datetimeFigureOut">
              <a:rPr lang="en-US" smtClean="0"/>
              <a:pPr/>
              <a:t>11/17/2019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3E02-177D-4291-AC33-9E44EE53E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6033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493F-587F-4E84-9755-A3BDE18CDF51}" type="datetimeFigureOut">
              <a:rPr lang="en-US" smtClean="0"/>
              <a:pPr/>
              <a:t>11/17/2019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3E02-177D-4291-AC33-9E44EE53E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5721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493F-587F-4E84-9755-A3BDE18CDF51}" type="datetimeFigureOut">
              <a:rPr lang="en-US" smtClean="0"/>
              <a:pPr/>
              <a:t>11/17/2019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3E02-177D-4291-AC33-9E44EE53E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044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493F-587F-4E84-9755-A3BDE18CDF51}" type="datetimeFigureOut">
              <a:rPr lang="en-US" smtClean="0"/>
              <a:pPr/>
              <a:t>11/17/2019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3E02-177D-4291-AC33-9E44EE53E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558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493F-587F-4E84-9755-A3BDE18CDF51}" type="datetimeFigureOut">
              <a:rPr lang="en-US" smtClean="0"/>
              <a:pPr/>
              <a:t>11/17/2019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3E02-177D-4291-AC33-9E44EE53E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467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493F-587F-4E84-9755-A3BDE18CDF51}" type="datetimeFigureOut">
              <a:rPr lang="en-US" smtClean="0"/>
              <a:pPr/>
              <a:t>11/17/2019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3E02-177D-4291-AC33-9E44EE53E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0983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98493F-587F-4E84-9755-A3BDE18CDF51}" type="datetimeFigureOut">
              <a:rPr lang="en-US" smtClean="0"/>
              <a:pPr/>
              <a:t>11/17/2019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F23E02-177D-4291-AC33-9E44EE53E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952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98493F-587F-4E84-9755-A3BDE18CDF51}" type="datetimeFigureOut">
              <a:rPr lang="en-US" smtClean="0"/>
              <a:pPr/>
              <a:t>11/17/2019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F23E02-177D-4291-AC33-9E44EE53EE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195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5" Type="http://schemas.openxmlformats.org/officeDocument/2006/relationships/hyperlink" Target="mailto:hemant_patil@daiict.ac.in" TargetMode="External"/><Relationship Id="rId4" Type="http://schemas.openxmlformats.org/officeDocument/2006/relationships/hyperlink" Target="mailto:hemant.patil@samsung.com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microsoft.com/office/2007/relationships/media" Target="../media/media4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media5.wav"/><Relationship Id="rId5" Type="http://schemas.microsoft.com/office/2007/relationships/media" Target="../media/media5.wav"/><Relationship Id="rId4" Type="http://schemas.openxmlformats.org/officeDocument/2006/relationships/audio" Target="../media/media4.wav"/><Relationship Id="rId9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microsoft.com/office/2007/relationships/media" Target="../media/media7.wav"/><Relationship Id="rId7" Type="http://schemas.openxmlformats.org/officeDocument/2006/relationships/image" Target="../media/image50.pn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microsoft.com/office/2007/relationships/media" Target="../media/media9.wav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audio" Target="../media/media10.wav"/><Relationship Id="rId5" Type="http://schemas.microsoft.com/office/2007/relationships/media" Target="../media/media10.wav"/><Relationship Id="rId4" Type="http://schemas.openxmlformats.org/officeDocument/2006/relationships/audio" Target="../media/media9.wav"/><Relationship Id="rId9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6.png"/><Relationship Id="rId7" Type="http://schemas.openxmlformats.org/officeDocument/2006/relationships/image" Target="../media/image90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yramid_(image_processing)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com/search?q=Wavelet+decomposition+of+Lena+Image,+Pyramid&amp;rlz=1C1CHBF_enIN848IN848&amp;tbm=isch&amp;source=iu&amp;ictx=1&amp;fir=7awLxhurrURRhM:,Qe13w_iWuRd2rM,_&amp;vet=1&amp;usg=AI4_-kT34m1SoIqqTv_WmIE0Fa84y7szKQ&amp;sa=X&amp;ved=2ahUKEwjnlL3Z9MPiAhVGCqYKHU3CDOkQ9QEwAXoECAkQBg" TargetMode="External"/><Relationship Id="rId4" Type="http://schemas.openxmlformats.org/officeDocument/2006/relationships/image" Target="../media/image10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13" Type="http://schemas.openxmlformats.org/officeDocument/2006/relationships/image" Target="../media/image119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12" Type="http://schemas.openxmlformats.org/officeDocument/2006/relationships/image" Target="../media/image118.png"/><Relationship Id="rId17" Type="http://schemas.openxmlformats.org/officeDocument/2006/relationships/image" Target="../media/image123.png"/><Relationship Id="rId2" Type="http://schemas.openxmlformats.org/officeDocument/2006/relationships/image" Target="../media/image108.png"/><Relationship Id="rId16" Type="http://schemas.openxmlformats.org/officeDocument/2006/relationships/image" Target="../media/image1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11" Type="http://schemas.openxmlformats.org/officeDocument/2006/relationships/image" Target="../media/image117.png"/><Relationship Id="rId5" Type="http://schemas.openxmlformats.org/officeDocument/2006/relationships/image" Target="../media/image110.png"/><Relationship Id="rId15" Type="http://schemas.openxmlformats.org/officeDocument/2006/relationships/image" Target="../media/image111.png"/><Relationship Id="rId10" Type="http://schemas.openxmlformats.org/officeDocument/2006/relationships/image" Target="../media/image116.png"/><Relationship Id="rId4" Type="http://schemas.openxmlformats.org/officeDocument/2006/relationships/image" Target="../media/image107.png"/><Relationship Id="rId9" Type="http://schemas.openxmlformats.org/officeDocument/2006/relationships/image" Target="../media/image115.png"/><Relationship Id="rId14" Type="http://schemas.openxmlformats.org/officeDocument/2006/relationships/image" Target="../media/image1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5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9.png"/><Relationship Id="rId4" Type="http://schemas.openxmlformats.org/officeDocument/2006/relationships/image" Target="../media/image137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emf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hyperlink" Target="http://datashare.is.ed.ac.uk/handle/10283/1942/" TargetMode="Externa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wav"/><Relationship Id="rId7" Type="http://schemas.openxmlformats.org/officeDocument/2006/relationships/image" Target="../media/image18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ubtitle 2"/>
          <p:cNvSpPr txBox="1">
            <a:spLocks/>
          </p:cNvSpPr>
          <p:nvPr/>
        </p:nvSpPr>
        <p:spPr bwMode="auto">
          <a:xfrm>
            <a:off x="0" y="685800"/>
            <a:ext cx="124968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endParaRPr lang="en-US" altLang="ko-KR" sz="4600" b="1" i="1" dirty="0">
              <a:latin typeface="Calibri" pitchFamily="34" charset="0"/>
            </a:endParaRPr>
          </a:p>
          <a:p>
            <a:pPr algn="ctr" eaLnBrk="1" hangingPunct="1">
              <a:lnSpc>
                <a:spcPct val="80000"/>
              </a:lnSpc>
              <a:spcBef>
                <a:spcPct val="20000"/>
              </a:spcBef>
              <a:buFont typeface="Arial" charset="0"/>
              <a:buNone/>
            </a:pPr>
            <a:r>
              <a:rPr lang="en-US" altLang="ko-KR" sz="1000" i="1" dirty="0">
                <a:latin typeface="Calibri" pitchFamily="34" charset="0"/>
              </a:rPr>
              <a:t>  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altLang="ko-KR" sz="2900" i="1" dirty="0">
                <a:latin typeface="Calibri" pitchFamily="34" charset="0"/>
              </a:rPr>
              <a:t>Distinguished </a:t>
            </a:r>
            <a:r>
              <a:rPr lang="en-US" altLang="ko-KR" sz="2900" i="1" dirty="0" smtClean="0">
                <a:latin typeface="Calibri" pitchFamily="34" charset="0"/>
              </a:rPr>
              <a:t>Lecture  (2018-2019)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r>
              <a:rPr lang="en-US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Generative Adversarial Networks for </a:t>
            </a:r>
            <a:r>
              <a:rPr lang="en-US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Spe</a:t>
            </a:r>
            <a:r>
              <a:rPr lang="en-US" sz="3600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 Technology</a:t>
            </a:r>
          </a:p>
          <a:p>
            <a:pPr algn="ctr">
              <a:lnSpc>
                <a:spcPct val="80000"/>
              </a:lnSpc>
              <a:spcBef>
                <a:spcPct val="20000"/>
              </a:spcBef>
            </a:pPr>
            <a:endParaRPr lang="en-US" altLang="ko-KR" sz="3600" b="1" i="1" dirty="0">
              <a:latin typeface="Calibri" pitchFamily="34" charset="0"/>
            </a:endParaRPr>
          </a:p>
        </p:txBody>
      </p:sp>
      <p:pic>
        <p:nvPicPr>
          <p:cNvPr id="4" name="Picture 2" descr="E:\MADHU\compre\DA-IIC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8000" y="4252686"/>
            <a:ext cx="1785257" cy="137885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3541486" y="2233865"/>
            <a:ext cx="6096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Prof. Hemant A. </a:t>
            </a:r>
            <a:r>
              <a:rPr lang="en-U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Patil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DA-IICT Gandhinagar, India. </a:t>
            </a:r>
          </a:p>
          <a:p>
            <a:pPr algn="ctr"/>
            <a:r>
              <a:rPr lang="en-IN" dirty="0" smtClean="0">
                <a:latin typeface="Times New Roman" pitchFamily="18" charset="0"/>
                <a:cs typeface="Times New Roman" pitchFamily="18" charset="0"/>
              </a:rPr>
              <a:t>On behalf of Speech Group @DA-IICT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Email: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hemant.patil@samsung.com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hemant_patil@daiict.ac.in</a:t>
            </a:r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40627" y="5534561"/>
            <a:ext cx="56545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APSIPA Winter School</a:t>
            </a:r>
            <a:r>
              <a:rPr lang="zh-CN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，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Lanzhou</a:t>
            </a:r>
          </a:p>
          <a:p>
            <a:pPr algn="ctr"/>
            <a:r>
              <a:rPr 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November 17, 2019</a:t>
            </a:r>
            <a:endParaRPr 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911772" y="0"/>
            <a:ext cx="10515600" cy="91292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accent5"/>
                </a:solidFill>
              </a:rPr>
              <a:t>Supervised Learning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grpSp>
        <p:nvGrpSpPr>
          <p:cNvPr id="27" name="Group 26"/>
          <p:cNvGrpSpPr/>
          <p:nvPr/>
        </p:nvGrpSpPr>
        <p:grpSpPr>
          <a:xfrm>
            <a:off x="2133285" y="1050319"/>
            <a:ext cx="7698112" cy="4542015"/>
            <a:chOff x="2133285" y="1439199"/>
            <a:chExt cx="7698112" cy="4542015"/>
          </a:xfrm>
        </p:grpSpPr>
        <p:grpSp>
          <p:nvGrpSpPr>
            <p:cNvPr id="5" name="Group 4"/>
            <p:cNvGrpSpPr/>
            <p:nvPr/>
          </p:nvGrpSpPr>
          <p:grpSpPr>
            <a:xfrm>
              <a:off x="2133285" y="1439199"/>
              <a:ext cx="7698112" cy="4542015"/>
              <a:chOff x="956126" y="1772816"/>
              <a:chExt cx="7698112" cy="4542015"/>
            </a:xfrm>
          </p:grpSpPr>
          <p:pic>
            <p:nvPicPr>
              <p:cNvPr id="6" name="Picture 1" descr="C:\Users\admin321\Desktop\t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956126" y="2668308"/>
                <a:ext cx="1214604" cy="1192740"/>
              </a:xfrm>
              <a:prstGeom prst="rect">
                <a:avLst/>
              </a:prstGeom>
              <a:noFill/>
            </p:spPr>
          </p:pic>
          <p:pic>
            <p:nvPicPr>
              <p:cNvPr id="7" name="Picture 2" descr="C:\Users\admin321\Desktop\s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7175222" y="2815501"/>
                <a:ext cx="913886" cy="1087959"/>
              </a:xfrm>
              <a:prstGeom prst="rect">
                <a:avLst/>
              </a:prstGeom>
              <a:noFill/>
            </p:spPr>
          </p:pic>
          <p:sp>
            <p:nvSpPr>
              <p:cNvPr id="8" name="Rounded Rectangular Callout 7"/>
              <p:cNvSpPr/>
              <p:nvPr/>
            </p:nvSpPr>
            <p:spPr>
              <a:xfrm>
                <a:off x="1979712" y="1772816"/>
                <a:ext cx="1512168" cy="936104"/>
              </a:xfrm>
              <a:prstGeom prst="wedgeRoundRectCallou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 w="28575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We speak the same sentences</a:t>
                </a:r>
                <a:endParaRPr lang="en-IN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9" name="Rounded Rectangular Callout 8"/>
              <p:cNvSpPr/>
              <p:nvPr/>
            </p:nvSpPr>
            <p:spPr>
              <a:xfrm>
                <a:off x="6588224" y="1772816"/>
                <a:ext cx="1512168" cy="936104"/>
              </a:xfrm>
              <a:prstGeom prst="wedgeRoundRectCallou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We speak the same sentences</a:t>
                </a:r>
                <a:endParaRPr lang="en-IN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4211960" y="2996952"/>
                <a:ext cx="1368152" cy="864096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Mapping function estimation</a:t>
                </a:r>
                <a:endParaRPr lang="en-IN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4211960" y="4869160"/>
                <a:ext cx="1368152" cy="864096"/>
              </a:xfrm>
              <a:prstGeom prst="rect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Conversion</a:t>
                </a:r>
                <a:endParaRPr lang="en-IN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12" name="Picture 1" descr="C:\Users\admin321\Desktop\t.gif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134680" y="5122091"/>
                <a:ext cx="1214604" cy="1192740"/>
              </a:xfrm>
              <a:prstGeom prst="rect">
                <a:avLst/>
              </a:prstGeom>
              <a:noFill/>
            </p:spPr>
          </p:pic>
          <p:cxnSp>
            <p:nvCxnSpPr>
              <p:cNvPr id="13" name="Straight Arrow Connector 12"/>
              <p:cNvCxnSpPr>
                <a:endCxn id="10" idx="1"/>
              </p:cNvCxnSpPr>
              <p:nvPr/>
            </p:nvCxnSpPr>
            <p:spPr>
              <a:xfrm>
                <a:off x="2915816" y="3429000"/>
                <a:ext cx="1296144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/>
              <p:cNvCxnSpPr>
                <a:endCxn id="10" idx="3"/>
              </p:cNvCxnSpPr>
              <p:nvPr/>
            </p:nvCxnSpPr>
            <p:spPr>
              <a:xfrm flipH="1">
                <a:off x="5580112" y="3429000"/>
                <a:ext cx="141977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Arrow Connector 14"/>
              <p:cNvCxnSpPr>
                <a:stCxn id="10" idx="2"/>
                <a:endCxn id="11" idx="0"/>
              </p:cNvCxnSpPr>
              <p:nvPr/>
            </p:nvCxnSpPr>
            <p:spPr>
              <a:xfrm>
                <a:off x="4896036" y="3861048"/>
                <a:ext cx="0" cy="100811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" name="Rounded Rectangular Callout 15"/>
              <p:cNvSpPr/>
              <p:nvPr/>
            </p:nvSpPr>
            <p:spPr>
              <a:xfrm>
                <a:off x="1691680" y="4108468"/>
                <a:ext cx="2169772" cy="936104"/>
              </a:xfrm>
              <a:prstGeom prst="wedgeRoundRectCallout">
                <a:avLst/>
              </a:prstGeom>
              <a:solidFill>
                <a:schemeClr val="accent1">
                  <a:lumMod val="40000"/>
                  <a:lumOff val="60000"/>
                </a:schemeClr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Hi, I am from </a:t>
                </a:r>
              </a:p>
              <a:p>
                <a:pPr algn="ctr"/>
                <a:r>
                  <a:rPr lang="en-US" dirty="0" smtClean="0">
                    <a:solidFill>
                      <a:schemeClr val="tx1"/>
                    </a:solidFill>
                  </a:rPr>
                  <a:t>SRI, Bangalore</a:t>
                </a:r>
                <a:endParaRPr lang="en-IN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" name="Rounded Rectangular Callout 16"/>
              <p:cNvSpPr/>
              <p:nvPr/>
            </p:nvSpPr>
            <p:spPr>
              <a:xfrm>
                <a:off x="6804248" y="4071942"/>
                <a:ext cx="1849990" cy="936104"/>
              </a:xfrm>
              <a:prstGeom prst="wedgeRoundRectCallout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Hi, I am from </a:t>
                </a:r>
              </a:p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SRI, Bangalore</a:t>
                </a:r>
                <a:endParaRPr lang="en-IN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18" name="Straight Arrow Connector 17"/>
              <p:cNvCxnSpPr/>
              <p:nvPr/>
            </p:nvCxnSpPr>
            <p:spPr>
              <a:xfrm>
                <a:off x="3131840" y="5301208"/>
                <a:ext cx="1008112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Arrow Connector 18"/>
              <p:cNvCxnSpPr>
                <a:stCxn id="11" idx="3"/>
              </p:cNvCxnSpPr>
              <p:nvPr/>
            </p:nvCxnSpPr>
            <p:spPr>
              <a:xfrm flipV="1">
                <a:off x="5580112" y="5286388"/>
                <a:ext cx="777838" cy="1482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" name="TextBox 19"/>
              <p:cNvSpPr txBox="1"/>
              <p:nvPr/>
            </p:nvSpPr>
            <p:spPr>
              <a:xfrm>
                <a:off x="6405389" y="5101722"/>
                <a:ext cx="42862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>
                    <a:latin typeface="Times New Roman" pitchFamily="18" charset="0"/>
                    <a:cs typeface="Times New Roman" pitchFamily="18" charset="0"/>
                  </a:rPr>
                  <a:t>?</a:t>
                </a:r>
                <a:endParaRPr lang="en-IN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  <p:sp>
          <p:nvSpPr>
            <p:cNvPr id="23" name="Down Arrow 22"/>
            <p:cNvSpPr/>
            <p:nvPr/>
          </p:nvSpPr>
          <p:spPr>
            <a:xfrm>
              <a:off x="5964201" y="1745706"/>
              <a:ext cx="409904" cy="928694"/>
            </a:xfrm>
            <a:prstGeom prst="downArrow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60527" y="1010247"/>
            <a:ext cx="2756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Voice Conversion</a:t>
            </a:r>
            <a:endParaRPr lang="en-US" sz="2800" dirty="0"/>
          </a:p>
        </p:txBody>
      </p:sp>
      <p:sp>
        <p:nvSpPr>
          <p:cNvPr id="25" name="TextBox 24"/>
          <p:cNvSpPr txBox="1"/>
          <p:nvPr/>
        </p:nvSpPr>
        <p:spPr>
          <a:xfrm>
            <a:off x="112234" y="5810137"/>
            <a:ext cx="119578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Source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dirty="0" smtClean="0"/>
              <a:t>Hemant A. Patil, Hideki Kawahara, “</a:t>
            </a:r>
            <a:r>
              <a:rPr lang="en-US" dirty="0"/>
              <a:t>Voice Conversion: Challenges and </a:t>
            </a:r>
            <a:r>
              <a:rPr lang="en-US" dirty="0" smtClean="0"/>
              <a:t>Opportunities</a:t>
            </a:r>
            <a:r>
              <a:rPr lang="pt-BR" dirty="0" smtClean="0"/>
              <a:t>”, </a:t>
            </a:r>
            <a:r>
              <a:rPr lang="en-US" dirty="0" smtClean="0"/>
              <a:t>Asia-Pacific Signal and Information Processing Association Annual Summit and Conference (APSIPA ASC ),  Hawaii, USA, 2018.</a:t>
            </a:r>
          </a:p>
        </p:txBody>
      </p:sp>
    </p:spTree>
    <p:extLst>
      <p:ext uri="{BB962C8B-B14F-4D97-AF65-F5344CB8AC3E}">
        <p14:creationId xmlns:p14="http://schemas.microsoft.com/office/powerpoint/2010/main" val="3397449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862149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5"/>
                </a:solidFill>
              </a:rPr>
              <a:t>Unsupervised Learning</a:t>
            </a:r>
            <a:endParaRPr lang="en-US" sz="4000" b="1" dirty="0">
              <a:solidFill>
                <a:schemeClr val="accent5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" y="5728137"/>
            <a:ext cx="1219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Source</a:t>
            </a:r>
            <a:endParaRPr lang="en-US" dirty="0" smtClean="0"/>
          </a:p>
          <a:p>
            <a:r>
              <a:rPr lang="en-US" dirty="0" smtClean="0"/>
              <a:t>Bishop M. Christopher, ”</a:t>
            </a:r>
            <a:r>
              <a:rPr lang="en-US" i="1" dirty="0" smtClean="0"/>
              <a:t>Pattern recognition and machine learning”</a:t>
            </a:r>
            <a:r>
              <a:rPr lang="en-US" dirty="0" smtClean="0"/>
              <a:t>, First Edition, Springer, 2006.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627991" y="1272354"/>
                <a:ext cx="10515600" cy="4351338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Data: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sz="2400" dirty="0" smtClean="0"/>
                  <a:t> only; No labels</a:t>
                </a:r>
              </a:p>
              <a:p>
                <a:endParaRPr lang="en-US" sz="2400" dirty="0"/>
              </a:p>
              <a:p>
                <a:r>
                  <a:rPr lang="en-US" sz="2400" dirty="0" smtClean="0"/>
                  <a:t>Task is to learn underlying </a:t>
                </a:r>
              </a:p>
              <a:p>
                <a:pPr marL="0" indent="0">
                  <a:buNone/>
                </a:pPr>
                <a:r>
                  <a:rPr lang="en-US" sz="2400" i="1" dirty="0" smtClean="0"/>
                  <a:t>hidden</a:t>
                </a:r>
                <a:r>
                  <a:rPr lang="en-US" sz="2400" dirty="0" smtClean="0"/>
                  <a:t> structure of data</a:t>
                </a:r>
              </a:p>
              <a:p>
                <a:endParaRPr lang="en-US" sz="2400" dirty="0"/>
              </a:p>
              <a:p>
                <a:r>
                  <a:rPr lang="en-US" sz="2400" dirty="0" smtClean="0"/>
                  <a:t>Examples:</a:t>
                </a:r>
              </a:p>
              <a:p>
                <a:pPr lvl="1"/>
                <a:r>
                  <a:rPr lang="en-US" sz="2000" dirty="0" smtClean="0"/>
                  <a:t>Clustering -&gt;</a:t>
                </a:r>
                <a:r>
                  <a:rPr lang="en-US" sz="2000" dirty="0" smtClean="0">
                    <a:solidFill>
                      <a:schemeClr val="accent5"/>
                    </a:solidFill>
                  </a:rPr>
                  <a:t>K-means </a:t>
                </a:r>
              </a:p>
              <a:p>
                <a:pPr lvl="1"/>
                <a:r>
                  <a:rPr lang="en-US" sz="2000" dirty="0" smtClean="0"/>
                  <a:t>Dimensionality Reduction</a:t>
                </a:r>
              </a:p>
              <a:p>
                <a:pPr lvl="1"/>
                <a:r>
                  <a:rPr lang="en-US" sz="2000" dirty="0" smtClean="0"/>
                  <a:t>Feature Learning</a:t>
                </a:r>
              </a:p>
              <a:p>
                <a:pPr lvl="1"/>
                <a:r>
                  <a:rPr lang="en-US" sz="2000" dirty="0" smtClean="0"/>
                  <a:t>Density Estimation</a:t>
                </a:r>
                <a:endParaRPr lang="en-US" sz="2000" dirty="0"/>
              </a:p>
            </p:txBody>
          </p:sp>
        </mc:Choice>
        <mc:Fallback xmlns="">
          <p:sp>
            <p:nvSpPr>
              <p:cNvPr id="11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7991" y="1272354"/>
                <a:ext cx="10515600" cy="4351338"/>
              </a:xfrm>
              <a:blipFill>
                <a:blip r:embed="rId2"/>
                <a:stretch>
                  <a:fillRect l="-870" t="-196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9681" y="1777474"/>
            <a:ext cx="6372801" cy="271897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44862" y="4600893"/>
            <a:ext cx="4403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Speaker </a:t>
            </a:r>
            <a:r>
              <a:rPr lang="en-US" dirty="0" err="1" smtClean="0"/>
              <a:t>Diarization</a:t>
            </a:r>
            <a:r>
              <a:rPr lang="en-US" dirty="0" smtClean="0"/>
              <a:t>: Who Spoke When 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401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24" y="1577127"/>
            <a:ext cx="5850651" cy="3255906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6621518" y="1173054"/>
            <a:ext cx="0" cy="48598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782687" y="-16835"/>
            <a:ext cx="10515600" cy="7261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5"/>
                </a:solidFill>
              </a:rPr>
              <a:t>Unsupervised Learning</a:t>
            </a:r>
            <a:endParaRPr lang="en-US" sz="4000" b="1" dirty="0">
              <a:solidFill>
                <a:schemeClr val="accent5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7062952" y="3300248"/>
            <a:ext cx="4792717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grpSp>
        <p:nvGrpSpPr>
          <p:cNvPr id="17" name="Group 16"/>
          <p:cNvGrpSpPr/>
          <p:nvPr/>
        </p:nvGrpSpPr>
        <p:grpSpPr>
          <a:xfrm>
            <a:off x="6942761" y="690632"/>
            <a:ext cx="4782207" cy="2397428"/>
            <a:chOff x="6942761" y="776696"/>
            <a:chExt cx="4782207" cy="239742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389474" y="776696"/>
              <a:ext cx="4335494" cy="239742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 rot="16200000" flipH="1">
              <a:off x="6685992" y="1269630"/>
              <a:ext cx="882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Class 1</a:t>
              </a:r>
              <a:endParaRPr 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 rot="16200000" flipH="1">
              <a:off x="6711769" y="2436276"/>
              <a:ext cx="8828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Class 2</a:t>
              </a:r>
              <a:endParaRPr lang="en-US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7878306" y="3517718"/>
            <a:ext cx="3062964" cy="3046648"/>
            <a:chOff x="7878306" y="3517718"/>
            <a:chExt cx="3062964" cy="304664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23554" y="3517718"/>
              <a:ext cx="2517716" cy="3046648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 rot="16200000" flipH="1">
              <a:off x="7626541" y="3822130"/>
              <a:ext cx="90364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Class 1</a:t>
              </a:r>
              <a:endParaRPr lang="en-US" sz="2000" dirty="0"/>
            </a:p>
          </p:txBody>
        </p:sp>
        <p:sp>
          <p:nvSpPr>
            <p:cNvPr id="19" name="TextBox 18"/>
            <p:cNvSpPr txBox="1"/>
            <p:nvPr/>
          </p:nvSpPr>
          <p:spPr>
            <a:xfrm rot="16200000" flipH="1">
              <a:off x="7581598" y="5040831"/>
              <a:ext cx="99352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/>
                <a:t>Class 2</a:t>
              </a:r>
              <a:endParaRPr lang="en-US" sz="2000" dirty="0"/>
            </a:p>
          </p:txBody>
        </p:sp>
      </p:grpSp>
      <p:sp>
        <p:nvSpPr>
          <p:cNvPr id="20" name="TextBox 19"/>
          <p:cNvSpPr txBox="1"/>
          <p:nvPr/>
        </p:nvSpPr>
        <p:spPr>
          <a:xfrm rot="16200000" flipH="1">
            <a:off x="7538532" y="5941396"/>
            <a:ext cx="10796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Class 3</a:t>
            </a:r>
            <a:endParaRPr lang="en-US" sz="2000" dirty="0"/>
          </a:p>
        </p:txBody>
      </p:sp>
      <p:sp>
        <p:nvSpPr>
          <p:cNvPr id="22" name="TextBox 21"/>
          <p:cNvSpPr txBox="1"/>
          <p:nvPr/>
        </p:nvSpPr>
        <p:spPr>
          <a:xfrm>
            <a:off x="0" y="6245126"/>
            <a:ext cx="118575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Source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Bishop</a:t>
            </a:r>
            <a:r>
              <a:rPr lang="en-US" dirty="0"/>
              <a:t> </a:t>
            </a:r>
            <a:r>
              <a:rPr lang="en-US" dirty="0" smtClean="0"/>
              <a:t>M. Christopher, ”</a:t>
            </a:r>
            <a:r>
              <a:rPr lang="en-US" i="1" dirty="0" smtClean="0"/>
              <a:t>Pattern recognition and machine learning”</a:t>
            </a:r>
            <a:r>
              <a:rPr lang="en-US" dirty="0" smtClean="0"/>
              <a:t>, First Edition, Springer, 2006.</a:t>
            </a:r>
          </a:p>
        </p:txBody>
      </p:sp>
      <p:sp>
        <p:nvSpPr>
          <p:cNvPr id="2" name="Right Arrow 1"/>
          <p:cNvSpPr/>
          <p:nvPr/>
        </p:nvSpPr>
        <p:spPr>
          <a:xfrm>
            <a:off x="6035040" y="3563012"/>
            <a:ext cx="1101096" cy="5038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TextBox 2"/>
          <p:cNvSpPr txBox="1"/>
          <p:nvPr/>
        </p:nvSpPr>
        <p:spPr>
          <a:xfrm>
            <a:off x="8931691" y="329756"/>
            <a:ext cx="17199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Attribute: Shape</a:t>
            </a:r>
            <a:endParaRPr lang="en-IN" dirty="0"/>
          </a:p>
        </p:txBody>
      </p:sp>
      <p:sp>
        <p:nvSpPr>
          <p:cNvPr id="23" name="TextBox 22"/>
          <p:cNvSpPr txBox="1"/>
          <p:nvPr/>
        </p:nvSpPr>
        <p:spPr>
          <a:xfrm>
            <a:off x="10651649" y="3378346"/>
            <a:ext cx="1644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Attribute: </a:t>
            </a:r>
            <a:r>
              <a:rPr lang="en-IN" dirty="0" err="1" smtClean="0"/>
              <a:t>Color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22577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82687" y="-16835"/>
            <a:ext cx="10515600" cy="100469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5"/>
                </a:solidFill>
              </a:rPr>
              <a:t>Unsupervised Learning (Contd.)</a:t>
            </a:r>
            <a:endParaRPr lang="en-US" sz="4000" b="1" dirty="0">
              <a:solidFill>
                <a:schemeClr val="accent5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b="14272"/>
          <a:stretch/>
        </p:blipFill>
        <p:spPr>
          <a:xfrm>
            <a:off x="1873792" y="1596894"/>
            <a:ext cx="8333390" cy="333245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48909" y="1061545"/>
            <a:ext cx="8135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Principal Component Analysis (PCA): Dimensionality Reduction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-13362" y="5614478"/>
            <a:ext cx="122663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Source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H. Abdi, </a:t>
            </a:r>
            <a:r>
              <a:rPr lang="en-US" dirty="0"/>
              <a:t>&amp; Williams, L. J</a:t>
            </a:r>
            <a:r>
              <a:rPr lang="en-US" dirty="0" smtClean="0"/>
              <a:t>., “Principal Component </a:t>
            </a:r>
            <a:r>
              <a:rPr lang="en-US" dirty="0"/>
              <a:t>A</a:t>
            </a:r>
            <a:r>
              <a:rPr lang="en-US" dirty="0" smtClean="0"/>
              <a:t>nalysis”,</a:t>
            </a:r>
            <a:r>
              <a:rPr lang="en-US" dirty="0"/>
              <a:t> </a:t>
            </a:r>
            <a:r>
              <a:rPr lang="en-US" i="1" dirty="0"/>
              <a:t>Wiley </a:t>
            </a:r>
            <a:r>
              <a:rPr lang="en-US" i="1" dirty="0" smtClean="0"/>
              <a:t>Interdisciplinary Reviews</a:t>
            </a:r>
            <a:r>
              <a:rPr lang="en-US" i="1" dirty="0"/>
              <a:t>: </a:t>
            </a:r>
            <a:r>
              <a:rPr lang="en-US" i="1" dirty="0" smtClean="0"/>
              <a:t>Computational Statistics</a:t>
            </a:r>
            <a:r>
              <a:rPr lang="en-US" dirty="0"/>
              <a:t>, </a:t>
            </a:r>
            <a:r>
              <a:rPr lang="en-US" i="1" dirty="0"/>
              <a:t>2</a:t>
            </a:r>
            <a:r>
              <a:rPr lang="en-US" dirty="0"/>
              <a:t>(4), 433-459.</a:t>
            </a: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3455501" y="4894463"/>
            <a:ext cx="651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3-D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8486204" y="4646462"/>
            <a:ext cx="651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  <a:r>
              <a:rPr lang="en-US" dirty="0" smtClean="0"/>
              <a:t>-D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41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82687" y="-16835"/>
            <a:ext cx="10515600" cy="100469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5"/>
                </a:solidFill>
              </a:rPr>
              <a:t>Unsupervised Learning (Contd.)</a:t>
            </a:r>
            <a:endParaRPr lang="en-US" sz="4000" b="1" dirty="0">
              <a:solidFill>
                <a:schemeClr val="accent5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3558" y="1739097"/>
            <a:ext cx="6358911" cy="428209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62766" y="5903140"/>
            <a:ext cx="11618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Source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Meet H. </a:t>
            </a:r>
            <a:r>
              <a:rPr lang="en-US" dirty="0" err="1" smtClean="0"/>
              <a:t>Soni</a:t>
            </a:r>
            <a:r>
              <a:rPr lang="en-US" dirty="0" smtClean="0"/>
              <a:t>, </a:t>
            </a:r>
            <a:r>
              <a:rPr lang="en-US" dirty="0" err="1"/>
              <a:t>Tanvina</a:t>
            </a:r>
            <a:r>
              <a:rPr lang="en-US" dirty="0"/>
              <a:t> B. Patel, and Hemant A. </a:t>
            </a:r>
            <a:r>
              <a:rPr lang="en-US" dirty="0" err="1"/>
              <a:t>Patil</a:t>
            </a:r>
            <a:r>
              <a:rPr lang="en-US" dirty="0"/>
              <a:t>. "Novel </a:t>
            </a:r>
            <a:r>
              <a:rPr lang="en-US" dirty="0" err="1"/>
              <a:t>Subband</a:t>
            </a:r>
            <a:r>
              <a:rPr lang="en-US" dirty="0"/>
              <a:t> </a:t>
            </a:r>
            <a:r>
              <a:rPr lang="en-US" dirty="0" err="1"/>
              <a:t>Autoencoder</a:t>
            </a:r>
            <a:r>
              <a:rPr lang="en-US" dirty="0"/>
              <a:t> Features for Detection of Spoofed </a:t>
            </a:r>
            <a:r>
              <a:rPr lang="en-US" dirty="0" smtClean="0"/>
              <a:t>Speech" </a:t>
            </a:r>
            <a:r>
              <a:rPr lang="en-US" dirty="0"/>
              <a:t>In </a:t>
            </a:r>
            <a:r>
              <a:rPr lang="en-US" i="1" dirty="0" smtClean="0"/>
              <a:t>INTERSPEECH</a:t>
            </a:r>
            <a:r>
              <a:rPr lang="en-US" dirty="0" smtClean="0"/>
              <a:t>, San Francisco, USA, 2016, pp</a:t>
            </a:r>
            <a:r>
              <a:rPr lang="en-US" dirty="0"/>
              <a:t>. </a:t>
            </a:r>
            <a:r>
              <a:rPr lang="en-US" dirty="0" smtClean="0"/>
              <a:t>1820-1824.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21572" y="987861"/>
            <a:ext cx="5391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Feature Learning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1081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782687" y="-16835"/>
            <a:ext cx="10515600" cy="100469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5"/>
                </a:solidFill>
              </a:rPr>
              <a:t>Unsupervised Learning </a:t>
            </a:r>
            <a:endParaRPr lang="en-US" sz="4000" b="1" dirty="0">
              <a:solidFill>
                <a:schemeClr val="accent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5608" y="1108261"/>
            <a:ext cx="10269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b="1" dirty="0" smtClean="0"/>
              <a:t>Density Estimation: Central Problem in Signal </a:t>
            </a:r>
            <a:r>
              <a:rPr lang="en-US" sz="2400" b="1" dirty="0"/>
              <a:t>P</a:t>
            </a:r>
            <a:r>
              <a:rPr lang="en-US" sz="2400" b="1" dirty="0" smtClean="0"/>
              <a:t>rocessing and Statistics !</a:t>
            </a:r>
            <a:endParaRPr lang="en-US" sz="24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10" y="2044262"/>
            <a:ext cx="5765994" cy="17307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2626" y="1685082"/>
            <a:ext cx="3994588" cy="30193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7825" y="3834833"/>
            <a:ext cx="3862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Density Estimation for 1-D Data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119241" y="4857150"/>
            <a:ext cx="3862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Density Estimation for 2-D Data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55608" y="5471816"/>
            <a:ext cx="1161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Source: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Ian J. </a:t>
            </a:r>
            <a:r>
              <a:rPr lang="en-US" dirty="0" err="1" smtClean="0"/>
              <a:t>Goodfellow</a:t>
            </a:r>
            <a:r>
              <a:rPr lang="en-US" dirty="0"/>
              <a:t>, </a:t>
            </a:r>
            <a:r>
              <a:rPr lang="en-US" dirty="0" err="1" smtClean="0"/>
              <a:t>Pouget-Abadie</a:t>
            </a:r>
            <a:r>
              <a:rPr lang="en-US" dirty="0"/>
              <a:t>, Mehdi Mirza, Bing Xu, David </a:t>
            </a:r>
            <a:r>
              <a:rPr lang="en-US" dirty="0" err="1"/>
              <a:t>Warde</a:t>
            </a:r>
            <a:r>
              <a:rPr lang="en-US" dirty="0"/>
              <a:t>-Farley, </a:t>
            </a:r>
            <a:r>
              <a:rPr lang="en-US" dirty="0" err="1"/>
              <a:t>Sherjil</a:t>
            </a:r>
            <a:r>
              <a:rPr lang="en-US" dirty="0"/>
              <a:t> </a:t>
            </a:r>
            <a:r>
              <a:rPr lang="en-US" dirty="0" err="1"/>
              <a:t>Ozair</a:t>
            </a:r>
            <a:r>
              <a:rPr lang="en-US" dirty="0"/>
              <a:t>, Aaron </a:t>
            </a:r>
            <a:r>
              <a:rPr lang="en-US" dirty="0" err="1"/>
              <a:t>Courville</a:t>
            </a:r>
            <a:r>
              <a:rPr lang="en-US" dirty="0"/>
              <a:t>, and </a:t>
            </a:r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</a:t>
            </a:r>
            <a:r>
              <a:rPr lang="en-US" dirty="0"/>
              <a:t>. "Generative </a:t>
            </a:r>
            <a:r>
              <a:rPr lang="en-US" dirty="0" smtClean="0"/>
              <a:t>Adversarial </a:t>
            </a:r>
            <a:r>
              <a:rPr lang="en-US" dirty="0"/>
              <a:t>nets." In </a:t>
            </a:r>
            <a:r>
              <a:rPr lang="en-US" i="1" dirty="0"/>
              <a:t>Advances in </a:t>
            </a:r>
            <a:r>
              <a:rPr lang="en-US" i="1" dirty="0" smtClean="0"/>
              <a:t>Neural Information Processing Systems (NIPS)</a:t>
            </a:r>
            <a:r>
              <a:rPr lang="en-US" dirty="0" smtClean="0"/>
              <a:t>, </a:t>
            </a:r>
            <a:r>
              <a:rPr lang="en-US" dirty="0"/>
              <a:t>pp. </a:t>
            </a:r>
            <a:r>
              <a:rPr lang="en-US" dirty="0" smtClean="0"/>
              <a:t>2672-2680, 2014.</a:t>
            </a:r>
            <a:endParaRPr lang="en-US" b="1" dirty="0" smtClean="0"/>
          </a:p>
        </p:txBody>
      </p:sp>
      <p:sp>
        <p:nvSpPr>
          <p:cNvPr id="11" name="TextBox 10"/>
          <p:cNvSpPr txBox="1"/>
          <p:nvPr/>
        </p:nvSpPr>
        <p:spPr>
          <a:xfrm>
            <a:off x="5756829" y="4069430"/>
            <a:ext cx="28171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Mixture of Two Gaussians ! 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7616858" y="3110845"/>
            <a:ext cx="1640264" cy="9086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2766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461147" y="926893"/>
                <a:ext cx="11638489" cy="542430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/>
                  <a:t>                                                                                       P(W/D</a:t>
                </a:r>
                <a:r>
                  <a:rPr lang="en-US" b="1" dirty="0"/>
                  <a:t>)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5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500" b="1" i="1">
                            <a:latin typeface="Cambria Math" charset="0"/>
                          </a:rPr>
                          <m:t>𝑷</m:t>
                        </m:r>
                        <m:d>
                          <m:dPr>
                            <m:ctrlPr>
                              <a:rPr lang="en-US" sz="25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500" b="1" i="1">
                                <a:latin typeface="Cambria Math" charset="0"/>
                              </a:rPr>
                              <m:t>𝑫</m:t>
                            </m:r>
                            <m:r>
                              <a:rPr lang="en-US" sz="2500" b="1" i="1">
                                <a:latin typeface="Cambria Math" charset="0"/>
                              </a:rPr>
                              <m:t>/</m:t>
                            </m:r>
                            <m:r>
                              <a:rPr lang="en-US" sz="2500" b="1" i="1">
                                <a:latin typeface="Cambria Math" charset="0"/>
                              </a:rPr>
                              <m:t>𝑾</m:t>
                            </m:r>
                          </m:e>
                        </m:d>
                        <m:r>
                          <a:rPr lang="en-US" sz="2500" b="1" i="1">
                            <a:latin typeface="Cambria Math" charset="0"/>
                          </a:rPr>
                          <m:t> </m:t>
                        </m:r>
                        <m:r>
                          <a:rPr lang="en-US" sz="2500" b="1" i="1">
                            <a:latin typeface="Cambria Math" charset="0"/>
                          </a:rPr>
                          <m:t>𝑷</m:t>
                        </m:r>
                        <m:d>
                          <m:dPr>
                            <m:ctrlPr>
                              <a:rPr lang="en-US" sz="2500" b="1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500" b="1" i="1">
                                <a:latin typeface="Cambria Math" charset="0"/>
                              </a:rPr>
                              <m:t>𝑾</m:t>
                            </m:r>
                          </m:e>
                        </m:d>
                      </m:num>
                      <m:den>
                        <m:r>
                          <a:rPr lang="en-US" sz="2500" b="1" i="1">
                            <a:latin typeface="Cambria Math" charset="0"/>
                          </a:rPr>
                          <m:t>𝑷</m:t>
                        </m:r>
                        <m:r>
                          <a:rPr lang="en-US" sz="2500" b="1" i="1">
                            <a:latin typeface="Cambria Math" charset="0"/>
                          </a:rPr>
                          <m:t>(</m:t>
                        </m:r>
                        <m:r>
                          <a:rPr lang="en-US" sz="2500" b="1" i="1">
                            <a:latin typeface="Cambria Math" charset="0"/>
                          </a:rPr>
                          <m:t>𝑫</m:t>
                        </m:r>
                        <m:r>
                          <a:rPr lang="en-US" sz="2500" b="1" i="1">
                            <a:latin typeface="Cambria Math" charset="0"/>
                          </a:rPr>
                          <m:t>)</m:t>
                        </m:r>
                      </m:den>
                    </m:f>
                    <m:r>
                      <a:rPr lang="en-US" sz="2500" b="1" i="1">
                        <a:latin typeface="Cambria Math" charset="0"/>
                      </a:rPr>
                      <m:t>,</m:t>
                    </m:r>
                  </m:oMath>
                </a14:m>
                <a:endParaRPr lang="en-US" sz="2500" b="1" dirty="0"/>
              </a:p>
              <a:p>
                <a:endParaRPr lang="en-US" dirty="0" smtClean="0"/>
              </a:p>
              <a:p>
                <a:r>
                  <a:rPr lang="en-US" dirty="0" smtClean="0"/>
                  <a:t>W</a:t>
                </a:r>
                <a:r>
                  <a:rPr lang="en-US" dirty="0"/>
                  <a:t>: unknowns and D: observations,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P(W/D</a:t>
                </a:r>
                <a:r>
                  <a:rPr lang="en-US" dirty="0"/>
                  <a:t>): Posterior probability of unknowns given the observations,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P(W</a:t>
                </a:r>
                <a:r>
                  <a:rPr lang="en-US" dirty="0"/>
                  <a:t>): Prior </a:t>
                </a:r>
                <a:r>
                  <a:rPr lang="en-US" dirty="0" smtClean="0"/>
                  <a:t>probability (class prior),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 P(D/W): Likelihood of the observed data belonging to a particular class given the parameters (unknowns),</a:t>
                </a:r>
              </a:p>
              <a:p>
                <a:endParaRPr lang="en-US" dirty="0" smtClean="0"/>
              </a:p>
              <a:p>
                <a:r>
                  <a:rPr lang="en-US" b="1" dirty="0" smtClean="0"/>
                  <a:t>Posterior </a:t>
                </a:r>
                <a:r>
                  <a:rPr lang="en-US" b="1" dirty="0"/>
                  <a:t>probability ∞ (Likelihood x Prior probability).</a:t>
                </a:r>
              </a:p>
              <a:p>
                <a:endParaRPr lang="en-US" dirty="0"/>
              </a:p>
              <a:p>
                <a:pPr marL="342900" indent="-342900">
                  <a:buFontTx/>
                  <a:buChar char="-"/>
                </a:pPr>
                <a:r>
                  <a:rPr lang="en-US" dirty="0"/>
                  <a:t>Bayes theorem says how probable the observations are for the different unknown parameter vector W</a:t>
                </a:r>
                <a:r>
                  <a:rPr lang="en-US" dirty="0" smtClean="0"/>
                  <a:t>.</a:t>
                </a:r>
              </a:p>
              <a:p>
                <a:pPr marL="342900" indent="-342900">
                  <a:buFontTx/>
                  <a:buChar char="-"/>
                </a:pPr>
                <a:endParaRPr lang="en-US" dirty="0"/>
              </a:p>
              <a:p>
                <a:pPr marL="342900" indent="-342900">
                  <a:buFontTx/>
                  <a:buChar char="-"/>
                </a:pPr>
                <a:r>
                  <a:rPr lang="en-US" b="1" dirty="0"/>
                  <a:t>Maximizing </a:t>
                </a:r>
                <a:r>
                  <a:rPr lang="en-US" b="1" dirty="0" smtClean="0"/>
                  <a:t>likelihood Estimation (MLE):</a:t>
                </a:r>
                <a:r>
                  <a:rPr lang="en-US" dirty="0"/>
                  <a:t>Finding such a parameter vector W such that, the likelihood of observation falling in a certain class increases.</a:t>
                </a:r>
              </a:p>
              <a:p>
                <a:pPr marL="342900" indent="-342900">
                  <a:buFontTx/>
                  <a:buChar char="-"/>
                </a:pPr>
                <a:r>
                  <a:rPr lang="en-US" dirty="0"/>
                  <a:t>Mostly</a:t>
                </a:r>
              </a:p>
              <a:p>
                <a:pPr lvl="3"/>
                <a:r>
                  <a:rPr lang="en-US" dirty="0"/>
                  <a:t>Error function = -(</a:t>
                </a:r>
                <a:r>
                  <a:rPr lang="en-US" dirty="0" smtClean="0"/>
                  <a:t>Log-likelihood </a:t>
                </a:r>
                <a:r>
                  <a:rPr lang="en-US" dirty="0"/>
                  <a:t>function)</a:t>
                </a: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147" y="926893"/>
                <a:ext cx="11638489" cy="5424305"/>
              </a:xfrm>
              <a:prstGeom prst="rect">
                <a:avLst/>
              </a:prstGeom>
              <a:blipFill>
                <a:blip r:embed="rId2"/>
                <a:stretch>
                  <a:fillRect l="-471" b="-78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Down Arrow 11"/>
          <p:cNvSpPr/>
          <p:nvPr/>
        </p:nvSpPr>
        <p:spPr>
          <a:xfrm>
            <a:off x="5791200" y="4343400"/>
            <a:ext cx="19812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71071" y="169058"/>
            <a:ext cx="11360727" cy="707886"/>
          </a:xfrm>
          <a:prstGeom prst="rect">
            <a:avLst/>
          </a:prstGeom>
          <a:noFill/>
          <a:ln>
            <a:solidFill>
              <a:schemeClr val="accent5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</a:rPr>
              <a:t>Bayes </a:t>
            </a:r>
            <a:r>
              <a:rPr lang="en-US" sz="4000" b="1" dirty="0" smtClean="0">
                <a:solidFill>
                  <a:schemeClr val="accent5"/>
                </a:solidFill>
              </a:rPr>
              <a:t>theorem</a:t>
            </a:r>
          </a:p>
        </p:txBody>
      </p:sp>
    </p:spTree>
    <p:extLst>
      <p:ext uri="{BB962C8B-B14F-4D97-AF65-F5344CB8AC3E}">
        <p14:creationId xmlns:p14="http://schemas.microsoft.com/office/powerpoint/2010/main" val="1932851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654" y="3505489"/>
            <a:ext cx="10515600" cy="1325563"/>
          </a:xfrm>
        </p:spPr>
        <p:txBody>
          <a:bodyPr>
            <a:normAutofit/>
          </a:bodyPr>
          <a:lstStyle/>
          <a:p>
            <a:r>
              <a:rPr lang="en-IN" sz="4000" dirty="0" smtClean="0">
                <a:solidFill>
                  <a:schemeClr val="accent5"/>
                </a:solidFill>
              </a:rPr>
              <a:t>Issues with MLE ?</a:t>
            </a:r>
            <a:endParaRPr lang="en-IN" sz="4000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2928" y="4831052"/>
            <a:ext cx="10515600" cy="668193"/>
          </a:xfrm>
        </p:spPr>
        <p:txBody>
          <a:bodyPr/>
          <a:lstStyle/>
          <a:p>
            <a:r>
              <a:rPr lang="en-IN" dirty="0" smtClean="0"/>
              <a:t>Exact MLE is intractable !  </a:t>
            </a:r>
            <a:endParaRPr lang="en-IN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91654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IN" sz="4000" dirty="0" smtClean="0">
                <a:solidFill>
                  <a:schemeClr val="accent5"/>
                </a:solidFill>
              </a:rPr>
              <a:t>Why log-likelihood ?</a:t>
            </a:r>
            <a:endParaRPr lang="en-IN" sz="4000" dirty="0">
              <a:solidFill>
                <a:schemeClr val="accent5"/>
              </a:solidFill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64127" y="1325563"/>
            <a:ext cx="10732655" cy="2036184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IN" dirty="0" smtClean="0"/>
              <a:t>Log being monotonic function -&gt; Optimization of MLE decision won’t affect</a:t>
            </a:r>
          </a:p>
          <a:p>
            <a:endParaRPr lang="en-IN" dirty="0" smtClean="0"/>
          </a:p>
          <a:p>
            <a:r>
              <a:rPr lang="en-IN" dirty="0" smtClean="0"/>
              <a:t>Statistical independence -&gt; multiplication of prob. -&gt; underflow of numbers </a:t>
            </a:r>
          </a:p>
          <a:p>
            <a:endParaRPr lang="en-IN" dirty="0" smtClean="0"/>
          </a:p>
          <a:p>
            <a:r>
              <a:rPr lang="en-IN" dirty="0" smtClean="0"/>
              <a:t>Simplifies algebraic expression for derivation of likelihood  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12218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8711" y="1"/>
            <a:ext cx="9913882" cy="858671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accent5"/>
                </a:solidFill>
              </a:rPr>
              <a:t>Generative Models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110" y="5808547"/>
            <a:ext cx="119945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Source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Ian J. </a:t>
            </a:r>
            <a:r>
              <a:rPr lang="en-US" dirty="0" err="1" smtClean="0"/>
              <a:t>Goodfellow</a:t>
            </a:r>
            <a:r>
              <a:rPr lang="en-US" dirty="0"/>
              <a:t>, </a:t>
            </a:r>
            <a:r>
              <a:rPr lang="en-US" dirty="0" err="1" smtClean="0"/>
              <a:t>Pouget-Abadie</a:t>
            </a:r>
            <a:r>
              <a:rPr lang="en-US" dirty="0"/>
              <a:t>, Mehdi Mirza, Bing Xu, David </a:t>
            </a:r>
            <a:r>
              <a:rPr lang="en-US" dirty="0" err="1"/>
              <a:t>Warde</a:t>
            </a:r>
            <a:r>
              <a:rPr lang="en-US" dirty="0"/>
              <a:t>-Farley, </a:t>
            </a:r>
            <a:r>
              <a:rPr lang="en-US" dirty="0" err="1"/>
              <a:t>Sherjil</a:t>
            </a:r>
            <a:r>
              <a:rPr lang="en-US" dirty="0"/>
              <a:t> </a:t>
            </a:r>
            <a:r>
              <a:rPr lang="en-US" dirty="0" err="1"/>
              <a:t>Ozair</a:t>
            </a:r>
            <a:r>
              <a:rPr lang="en-US" dirty="0"/>
              <a:t>, Aaron </a:t>
            </a:r>
            <a:r>
              <a:rPr lang="en-US" dirty="0" err="1"/>
              <a:t>Courville</a:t>
            </a:r>
            <a:r>
              <a:rPr lang="en-US" dirty="0"/>
              <a:t>, and </a:t>
            </a:r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</a:t>
            </a:r>
            <a:r>
              <a:rPr lang="en-US" dirty="0"/>
              <a:t>. "Generative </a:t>
            </a:r>
            <a:r>
              <a:rPr lang="en-US" dirty="0" smtClean="0"/>
              <a:t>Adversarial </a:t>
            </a:r>
            <a:r>
              <a:rPr lang="en-US" dirty="0"/>
              <a:t>nets." In </a:t>
            </a:r>
            <a:r>
              <a:rPr lang="en-US" i="1" dirty="0"/>
              <a:t>Advances in </a:t>
            </a:r>
            <a:r>
              <a:rPr lang="en-US" i="1" dirty="0" smtClean="0"/>
              <a:t>Neural Information Processing Systems (NIPS)</a:t>
            </a:r>
            <a:r>
              <a:rPr lang="en-US" dirty="0" smtClean="0"/>
              <a:t>, </a:t>
            </a:r>
            <a:r>
              <a:rPr lang="en-US" dirty="0"/>
              <a:t>pp. 2672-2680. </a:t>
            </a:r>
            <a:r>
              <a:rPr lang="en-US" dirty="0" smtClean="0"/>
              <a:t>2014.</a:t>
            </a:r>
            <a:endParaRPr lang="en-US" b="1" dirty="0" smtClean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46993" y="866006"/>
                <a:ext cx="10515600" cy="4588863"/>
              </a:xfrm>
            </p:spPr>
            <p:txBody>
              <a:bodyPr>
                <a:normAutofit/>
              </a:bodyPr>
              <a:lstStyle/>
              <a:p>
                <a:r>
                  <a:rPr lang="en-US" sz="2400" dirty="0" smtClean="0"/>
                  <a:t>A kind of Unsupervised Learning:</a:t>
                </a: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r>
                  <a:rPr lang="en-US" sz="2400" dirty="0" smtClean="0"/>
                  <a:t>Task is to estimate probability density function (pdf) of training data and generate new samples.</a:t>
                </a:r>
              </a:p>
              <a:p>
                <a:endParaRPr lang="en-US" sz="2400" dirty="0"/>
              </a:p>
              <a:p>
                <a:r>
                  <a:rPr lang="en-US" sz="2400" dirty="0" smtClean="0"/>
                  <a:t>Training Data: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 smtClean="0"/>
              </a:p>
              <a:p>
                <a:endParaRPr lang="en-US" sz="2400" dirty="0"/>
              </a:p>
              <a:p>
                <a:r>
                  <a:rPr lang="en-US" sz="2400" dirty="0" smtClean="0"/>
                  <a:t>Generated Samples: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𝑚𝑜𝑑𝑒𝑙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 smtClean="0"/>
              </a:p>
              <a:p>
                <a:endParaRPr lang="en-US" sz="2400" dirty="0" smtClean="0"/>
              </a:p>
              <a:p>
                <a:r>
                  <a:rPr lang="en-US" sz="2400" dirty="0" smtClean="0"/>
                  <a:t>Task is to learn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𝑚𝑜𝑑𝑒𝑙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 smtClean="0"/>
                  <a:t> similar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  <m:r>
                      <a:rPr lang="en-US" sz="2400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46993" y="866006"/>
                <a:ext cx="10515600" cy="4588863"/>
              </a:xfrm>
              <a:blipFill>
                <a:blip r:embed="rId2"/>
                <a:stretch>
                  <a:fillRect l="-812" t="-1859" r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675" y="2333297"/>
            <a:ext cx="5415634" cy="24928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435945" y="4951302"/>
            <a:ext cx="2249214" cy="37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Training Data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9637986" y="4906052"/>
            <a:ext cx="2249214" cy="37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Generated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72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927411" cy="776288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5"/>
                </a:solidFill>
              </a:rPr>
              <a:t>Generative Adversarial Networks (GANs)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105103" y="1019175"/>
            <a:ext cx="12206970" cy="4993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Is there a Neural network apart from Deep Neural Network (DNN) that could learn the mapping function?</a:t>
            </a:r>
          </a:p>
          <a:p>
            <a:endParaRPr lang="en-US" sz="2000" b="1" dirty="0"/>
          </a:p>
          <a:p>
            <a:r>
              <a:rPr lang="en-US" sz="2000" b="1" dirty="0" err="1" smtClean="0"/>
              <a:t>Ans</a:t>
            </a:r>
            <a:r>
              <a:rPr lang="en-US" sz="2000" b="1" dirty="0" smtClean="0"/>
              <a:t>: </a:t>
            </a:r>
            <a:endParaRPr lang="en-US" sz="2000" dirty="0" smtClean="0"/>
          </a:p>
          <a:p>
            <a:pPr marL="342900" indent="-342900">
              <a:buAutoNum type="arabicPeriod"/>
            </a:pPr>
            <a:r>
              <a:rPr lang="en-US" sz="2000" dirty="0" smtClean="0"/>
              <a:t>A DNN is mostly used to predict an enhanced spectrum from the noisy spectrum.</a:t>
            </a:r>
          </a:p>
          <a:p>
            <a:pPr marL="342900" indent="-342900">
              <a:buAutoNum type="arabicPeriod"/>
            </a:pPr>
            <a:endParaRPr lang="en-US" sz="300" dirty="0" smtClean="0"/>
          </a:p>
          <a:p>
            <a:pPr marL="342900" indent="-342900">
              <a:buAutoNum type="arabicPeriod"/>
            </a:pPr>
            <a:r>
              <a:rPr lang="en-US" sz="2000" dirty="0" smtClean="0"/>
              <a:t>Currently, all such approaches use </a:t>
            </a:r>
            <a:r>
              <a:rPr lang="en-US" sz="2000" b="1" dirty="0" smtClean="0"/>
              <a:t>MLE-</a:t>
            </a:r>
            <a:r>
              <a:rPr lang="en-US" sz="2000" dirty="0" smtClean="0"/>
              <a:t>based optimization (such as, Minimum Mean Square Error (MMSE) objective function assumes the output variables to be </a:t>
            </a:r>
            <a:r>
              <a:rPr lang="en-US" sz="2000" dirty="0"/>
              <a:t>G</a:t>
            </a:r>
            <a:r>
              <a:rPr lang="en-US" sz="2000" dirty="0" smtClean="0"/>
              <a:t>aussian) which may not be valid for the given data.</a:t>
            </a:r>
          </a:p>
          <a:p>
            <a:pPr marL="342900" indent="-342900">
              <a:buAutoNum type="arabicPeriod"/>
            </a:pPr>
            <a:endParaRPr lang="en-US" sz="700" dirty="0" smtClean="0"/>
          </a:p>
          <a:p>
            <a:pPr marL="342900" indent="-342900">
              <a:buAutoNum type="arabicPeriod"/>
            </a:pPr>
            <a:r>
              <a:rPr lang="en-US" sz="2000" dirty="0" smtClean="0"/>
              <a:t>This assumptions may prevent the network to learn perceptually optimal parameters for several speech technology applications.</a:t>
            </a:r>
          </a:p>
          <a:p>
            <a:pPr marL="342900" indent="-342900">
              <a:buAutoNum type="arabicPeriod"/>
            </a:pPr>
            <a:endParaRPr lang="en-US" sz="1200" dirty="0" smtClean="0"/>
          </a:p>
          <a:p>
            <a:pPr marL="342900" indent="-342900">
              <a:buAutoNum type="arabicPeriod"/>
            </a:pPr>
            <a:r>
              <a:rPr lang="en-US" sz="2000" dirty="0" smtClean="0"/>
              <a:t>For T-F masking-based approaches, the difference between the performance of the clean speech and the enhanced speech indicates the need of better objective function.</a:t>
            </a:r>
          </a:p>
          <a:p>
            <a:pPr marL="342900" indent="-342900">
              <a:buAutoNum type="arabicPeriod"/>
            </a:pPr>
            <a:endParaRPr lang="en-US" sz="1000" dirty="0" smtClean="0"/>
          </a:p>
          <a:p>
            <a:pPr marL="342900" indent="-342900">
              <a:buAutoNum type="arabicPeriod"/>
            </a:pPr>
            <a:r>
              <a:rPr lang="en-US" sz="2000" b="1" dirty="0" smtClean="0"/>
              <a:t>GANs provides one such alternative of MLE-based optimization.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81692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 bwMode="auto"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ko-KR" smtClean="0"/>
              <a:t>Introduction to APSIPA and APSIPA DL</a:t>
            </a:r>
          </a:p>
        </p:txBody>
      </p:sp>
      <p:sp>
        <p:nvSpPr>
          <p:cNvPr id="7171" name="Slide Number Placeholder 2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EE411C29-A9C3-478D-BD6C-E8DE4732CDDD}" type="slidenum">
              <a:rPr lang="en-US" altLang="ko-KR"/>
              <a:pPr/>
              <a:t>2</a:t>
            </a:fld>
            <a:endParaRPr lang="en-US" altLang="ko-KR"/>
          </a:p>
        </p:txBody>
      </p:sp>
      <p:sp>
        <p:nvSpPr>
          <p:cNvPr id="4" name="Title 1"/>
          <p:cNvSpPr txBox="1">
            <a:spLocks/>
          </p:cNvSpPr>
          <p:nvPr/>
        </p:nvSpPr>
        <p:spPr bwMode="auto">
          <a:xfrm>
            <a:off x="624417" y="1295401"/>
            <a:ext cx="10752667" cy="393382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/>
            <a:r>
              <a:rPr lang="en-US" altLang="ko-KR" sz="1600" b="1">
                <a:latin typeface="Calibri" pitchFamily="34" charset="0"/>
              </a:rPr>
              <a:t>	</a:t>
            </a:r>
            <a:r>
              <a:rPr lang="en-US" altLang="ko-KR" sz="2000" b="1">
                <a:latin typeface="Calibri" pitchFamily="34" charset="0"/>
              </a:rPr>
              <a:t>APSIPA Mission</a:t>
            </a:r>
            <a:r>
              <a:rPr lang="en-US" altLang="ko-KR" sz="2000">
                <a:latin typeface="Calibri" pitchFamily="34" charset="0"/>
              </a:rPr>
              <a:t>: To </a:t>
            </a:r>
            <a:r>
              <a:rPr lang="en-SG" altLang="ko-KR" sz="2000">
                <a:latin typeface="Calibri" pitchFamily="34" charset="0"/>
              </a:rPr>
              <a:t>promote broad spectrum of research and education activities in signal and information processing in Asia Pacific</a:t>
            </a:r>
            <a:br>
              <a:rPr lang="en-SG" altLang="ko-KR" sz="2000">
                <a:latin typeface="Calibri" pitchFamily="34" charset="0"/>
              </a:rPr>
            </a:br>
            <a:r>
              <a:rPr lang="en-SG" altLang="ko-KR" sz="2000">
                <a:latin typeface="Calibri" pitchFamily="34" charset="0"/>
              </a:rPr>
              <a:t/>
            </a:r>
            <a:br>
              <a:rPr lang="en-SG" altLang="ko-KR" sz="2000">
                <a:latin typeface="Calibri" pitchFamily="34" charset="0"/>
              </a:rPr>
            </a:br>
            <a:r>
              <a:rPr lang="en-SG" altLang="ko-KR" sz="2000" b="1">
                <a:latin typeface="Calibri" pitchFamily="34" charset="0"/>
              </a:rPr>
              <a:t>APSIPA Conferences</a:t>
            </a:r>
            <a:r>
              <a:rPr lang="en-SG" altLang="ko-KR" sz="2000">
                <a:latin typeface="Calibri" pitchFamily="34" charset="0"/>
              </a:rPr>
              <a:t>: ASPIPA Annual Summit and Conference </a:t>
            </a:r>
            <a:br>
              <a:rPr lang="en-SG" altLang="ko-KR" sz="2000">
                <a:latin typeface="Calibri" pitchFamily="34" charset="0"/>
              </a:rPr>
            </a:br>
            <a:r>
              <a:rPr lang="en-SG" altLang="ko-KR" sz="2000">
                <a:latin typeface="Calibri" pitchFamily="34" charset="0"/>
              </a:rPr>
              <a:t/>
            </a:r>
            <a:br>
              <a:rPr lang="en-SG" altLang="ko-KR" sz="2000">
                <a:latin typeface="Calibri" pitchFamily="34" charset="0"/>
              </a:rPr>
            </a:br>
            <a:r>
              <a:rPr lang="en-SG" altLang="ko-KR" sz="2000" b="1">
                <a:latin typeface="Calibri" pitchFamily="34" charset="0"/>
              </a:rPr>
              <a:t>APSIPA Publications</a:t>
            </a:r>
            <a:r>
              <a:rPr lang="en-SG" altLang="ko-KR" sz="2000">
                <a:latin typeface="Calibri" pitchFamily="34" charset="0"/>
              </a:rPr>
              <a:t>: Transactions on Signal and Information Processing in partnership with Cambridge Journals since 2012; APSIPA Newsletters</a:t>
            </a:r>
            <a:br>
              <a:rPr lang="en-SG" altLang="ko-KR" sz="2000">
                <a:latin typeface="Calibri" pitchFamily="34" charset="0"/>
              </a:rPr>
            </a:br>
            <a:r>
              <a:rPr lang="en-SG" altLang="ko-KR" sz="2000">
                <a:latin typeface="Calibri" pitchFamily="34" charset="0"/>
              </a:rPr>
              <a:t/>
            </a:r>
            <a:br>
              <a:rPr lang="en-SG" altLang="ko-KR" sz="2000">
                <a:latin typeface="Calibri" pitchFamily="34" charset="0"/>
              </a:rPr>
            </a:br>
            <a:r>
              <a:rPr lang="en-SG" altLang="ko-KR" sz="2000" b="1">
                <a:latin typeface="Calibri" pitchFamily="34" charset="0"/>
              </a:rPr>
              <a:t>APSIPA Social Network</a:t>
            </a:r>
            <a:r>
              <a:rPr lang="en-SG" altLang="ko-KR" sz="2000">
                <a:latin typeface="Calibri" pitchFamily="34" charset="0"/>
              </a:rPr>
              <a:t>: To link members together and to disseminate valuable information more effectively</a:t>
            </a:r>
            <a:br>
              <a:rPr lang="en-SG" altLang="ko-KR" sz="2000">
                <a:latin typeface="Calibri" pitchFamily="34" charset="0"/>
              </a:rPr>
            </a:br>
            <a:r>
              <a:rPr lang="en-SG" altLang="ko-KR" sz="2000">
                <a:latin typeface="Calibri" pitchFamily="34" charset="0"/>
              </a:rPr>
              <a:t/>
            </a:r>
            <a:br>
              <a:rPr lang="en-SG" altLang="ko-KR" sz="2000">
                <a:latin typeface="Calibri" pitchFamily="34" charset="0"/>
              </a:rPr>
            </a:br>
            <a:r>
              <a:rPr lang="en-SG" altLang="ko-KR" sz="2000" b="1">
                <a:latin typeface="Calibri" pitchFamily="34" charset="0"/>
              </a:rPr>
              <a:t>APSIPA Distinguished Lectures</a:t>
            </a:r>
            <a:r>
              <a:rPr lang="en-SG" altLang="ko-KR" sz="2000">
                <a:latin typeface="Calibri" pitchFamily="34" charset="0"/>
              </a:rPr>
              <a:t>: An APSIPA educational initiative to reach out to the community</a:t>
            </a:r>
            <a:endParaRPr lang="en-US" altLang="ko-KR" sz="160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47497" y="86944"/>
            <a:ext cx="9272751" cy="776288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5"/>
                </a:solidFill>
              </a:rPr>
              <a:t>Generative Adversarial Networks (GANs)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91789" y="1105310"/>
            <a:ext cx="11360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- </a:t>
            </a:r>
            <a:r>
              <a:rPr lang="en-US" sz="2000" b="1" dirty="0" smtClean="0"/>
              <a:t>Generative model: </a:t>
            </a:r>
            <a:r>
              <a:rPr lang="en-US" sz="2000" dirty="0" smtClean="0"/>
              <a:t>Produces samples that resemble the samples generated from the data. </a:t>
            </a:r>
            <a:endParaRPr lang="en-US" sz="2000" dirty="0"/>
          </a:p>
        </p:txBody>
      </p:sp>
      <p:grpSp>
        <p:nvGrpSpPr>
          <p:cNvPr id="7" name="Group 6"/>
          <p:cNvGrpSpPr/>
          <p:nvPr/>
        </p:nvGrpSpPr>
        <p:grpSpPr>
          <a:xfrm>
            <a:off x="320005" y="1747498"/>
            <a:ext cx="6890035" cy="1193792"/>
            <a:chOff x="1105309" y="1729290"/>
            <a:chExt cx="6890035" cy="1193792"/>
          </a:xfrm>
        </p:grpSpPr>
        <p:sp>
          <p:nvSpPr>
            <p:cNvPr id="8" name="Rounded Rectangle 7"/>
            <p:cNvSpPr/>
            <p:nvPr/>
          </p:nvSpPr>
          <p:spPr>
            <a:xfrm>
              <a:off x="3417759" y="2098623"/>
              <a:ext cx="1963712" cy="824459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93281" y="2326186"/>
              <a:ext cx="6126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GAN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522689" y="1729290"/>
              <a:ext cx="16882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Learns Mapping</a:t>
              </a:r>
              <a:endParaRPr lang="en-US" dirty="0"/>
            </a:p>
          </p:txBody>
        </p:sp>
        <p:cxnSp>
          <p:nvCxnSpPr>
            <p:cNvPr id="11" name="Straight Arrow Connector 10"/>
            <p:cNvCxnSpPr/>
            <p:nvPr/>
          </p:nvCxnSpPr>
          <p:spPr>
            <a:xfrm>
              <a:off x="2878113" y="2510852"/>
              <a:ext cx="52465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1105309" y="2202676"/>
                  <a:ext cx="1780296" cy="64633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Prior distribution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z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~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𝑍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05309" y="2202676"/>
                  <a:ext cx="1780296" cy="646331"/>
                </a:xfrm>
                <a:prstGeom prst="rect">
                  <a:avLst/>
                </a:prstGeom>
                <a:blipFill>
                  <a:blip r:embed="rId2"/>
                  <a:stretch>
                    <a:fillRect l="-2730" t="-4717" r="-27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/>
                <p:cNvSpPr txBox="1"/>
                <p:nvPr/>
              </p:nvSpPr>
              <p:spPr>
                <a:xfrm>
                  <a:off x="6056993" y="2187686"/>
                  <a:ext cx="1938351" cy="67948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dirty="0" smtClean="0"/>
                    <a:t>Model distribution</a:t>
                  </a:r>
                </a:p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b="0" i="1" smtClean="0">
                            <a:latin typeface="Cambria Math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charset="0"/>
                          </a:rPr>
                          <m:t>~</m:t>
                        </m:r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𝒳</m:t>
                            </m:r>
                          </m:e>
                        </m:acc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056993" y="2187686"/>
                  <a:ext cx="1938351" cy="679481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2516" t="-4464" r="-283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Arrow Connector 13"/>
            <p:cNvCxnSpPr/>
            <p:nvPr/>
          </p:nvCxnSpPr>
          <p:spPr>
            <a:xfrm>
              <a:off x="5398955" y="2498362"/>
              <a:ext cx="524656" cy="1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7760074" y="2026559"/>
                <a:ext cx="1402948" cy="67948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Ultimate aim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smtClean="0">
                              <a:latin typeface="Cambria Math" panose="02040503050406030204" pitchFamily="18" charset="0"/>
                              <a:ea typeface="Cambria Math" charset="0"/>
                              <a:cs typeface="Cambria Math" charset="0"/>
                            </a:rPr>
                          </m:ctrlPr>
                        </m:acc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𝒳</m:t>
                          </m:r>
                          <m:r>
                            <a:rPr lang="en-US" b="0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 </m:t>
                          </m:r>
                        </m:e>
                      </m:acc>
                      <m:r>
                        <a:rPr lang="is-IS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→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 </m:t>
                      </m:r>
                      <m:r>
                        <a:rPr lang="en-US" b="0" i="1" smtClean="0">
                          <a:latin typeface="Cambria Math" charset="0"/>
                          <a:ea typeface="Cambria Math" charset="0"/>
                          <a:cs typeface="Cambria Math" charset="0"/>
                        </a:rPr>
                        <m:t>𝒳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60074" y="2026559"/>
                <a:ext cx="1402948" cy="679481"/>
              </a:xfrm>
              <a:prstGeom prst="rect">
                <a:avLst/>
              </a:prstGeom>
              <a:blipFill>
                <a:blip r:embed="rId4"/>
                <a:stretch>
                  <a:fillRect l="-3913" t="-4464" r="-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9699060" y="1841271"/>
                <a:ext cx="235345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z: Prior distribution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charset="0"/>
                        <a:ea typeface="Cambria Math" charset="0"/>
                        <a:cs typeface="Cambria Math" charset="0"/>
                      </a:rPr>
                      <m:t>𝒳</m:t>
                    </m:r>
                  </m:oMath>
                </a14:m>
                <a:r>
                  <a:rPr lang="en-US" dirty="0" smtClean="0"/>
                  <a:t>: Data distribution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  <a:ea typeface="Cambria Math" charset="0"/>
                            <a:cs typeface="Cambria Math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𝒳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</m:t>
                        </m:r>
                      </m:e>
                    </m:acc>
                  </m:oMath>
                </a14:m>
                <a:r>
                  <a:rPr lang="en-US" dirty="0" smtClean="0"/>
                  <a:t>: Model distribution</a:t>
                </a: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9060" y="1841271"/>
                <a:ext cx="2353456" cy="1200329"/>
              </a:xfrm>
              <a:prstGeom prst="rect">
                <a:avLst/>
              </a:prstGeom>
              <a:blipFill>
                <a:blip r:embed="rId5"/>
                <a:stretch>
                  <a:fillRect l="-2073" t="-2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/>
          <p:cNvSpPr txBox="1"/>
          <p:nvPr/>
        </p:nvSpPr>
        <p:spPr>
          <a:xfrm>
            <a:off x="40504" y="5934670"/>
            <a:ext cx="11618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Source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Ian J. </a:t>
            </a:r>
            <a:r>
              <a:rPr lang="en-US" dirty="0" err="1" smtClean="0"/>
              <a:t>Goodfellow</a:t>
            </a:r>
            <a:r>
              <a:rPr lang="en-US" dirty="0"/>
              <a:t>, </a:t>
            </a:r>
            <a:r>
              <a:rPr lang="en-US" dirty="0" err="1" smtClean="0"/>
              <a:t>Pouget-Abadie</a:t>
            </a:r>
            <a:r>
              <a:rPr lang="en-US" dirty="0"/>
              <a:t>, Mehdi Mirza, Bing Xu, David </a:t>
            </a:r>
            <a:r>
              <a:rPr lang="en-US" dirty="0" err="1"/>
              <a:t>Warde</a:t>
            </a:r>
            <a:r>
              <a:rPr lang="en-US" dirty="0"/>
              <a:t>-Farley, </a:t>
            </a:r>
            <a:r>
              <a:rPr lang="en-US" dirty="0" err="1"/>
              <a:t>Sherjil</a:t>
            </a:r>
            <a:r>
              <a:rPr lang="en-US" dirty="0"/>
              <a:t> </a:t>
            </a:r>
            <a:r>
              <a:rPr lang="en-US" dirty="0" err="1"/>
              <a:t>Ozair</a:t>
            </a:r>
            <a:r>
              <a:rPr lang="en-US" dirty="0"/>
              <a:t>, Aaron </a:t>
            </a:r>
            <a:r>
              <a:rPr lang="en-US" dirty="0" err="1"/>
              <a:t>Courville</a:t>
            </a:r>
            <a:r>
              <a:rPr lang="en-US" dirty="0"/>
              <a:t>, and </a:t>
            </a:r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</a:t>
            </a:r>
            <a:r>
              <a:rPr lang="en-US" dirty="0"/>
              <a:t>. "Generative </a:t>
            </a:r>
            <a:r>
              <a:rPr lang="en-US" dirty="0" smtClean="0"/>
              <a:t>Adversarial </a:t>
            </a:r>
            <a:r>
              <a:rPr lang="en-US" dirty="0"/>
              <a:t>nets." In </a:t>
            </a:r>
            <a:r>
              <a:rPr lang="en-US" i="1" dirty="0"/>
              <a:t>Advances in </a:t>
            </a:r>
            <a:r>
              <a:rPr lang="en-US" i="1" dirty="0" smtClean="0"/>
              <a:t>Neural Information Processing Systems</a:t>
            </a:r>
            <a:r>
              <a:rPr lang="en-US" dirty="0"/>
              <a:t>, pp. 2672-2680. 2014</a:t>
            </a:r>
            <a:endParaRPr lang="en-US" b="1" dirty="0" smtClean="0"/>
          </a:p>
        </p:txBody>
      </p:sp>
      <p:pic>
        <p:nvPicPr>
          <p:cNvPr id="18" name="Picture 3" descr="H:\PPT\Block_GA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074" y="3377451"/>
            <a:ext cx="8139945" cy="221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0" y="5764729"/>
            <a:ext cx="113607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Fig.: Generative Adversarial Network Schematic Representations.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040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3867" y="1100637"/>
            <a:ext cx="11397931" cy="4130256"/>
            <a:chOff x="433867" y="2149945"/>
            <a:chExt cx="11397931" cy="4130256"/>
          </a:xfrm>
        </p:grpSpPr>
        <p:sp>
          <p:nvSpPr>
            <p:cNvPr id="5" name="TextBox 4"/>
            <p:cNvSpPr txBox="1"/>
            <p:nvPr/>
          </p:nvSpPr>
          <p:spPr>
            <a:xfrm>
              <a:off x="433867" y="2250091"/>
              <a:ext cx="896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Initially</a:t>
              </a:r>
              <a:endParaRPr lang="en-US" b="1" dirty="0"/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994443" y="2149945"/>
              <a:ext cx="10837355" cy="1704854"/>
              <a:chOff x="994443" y="2149945"/>
              <a:chExt cx="10837355" cy="1704854"/>
            </a:xfrm>
          </p:grpSpPr>
          <p:cxnSp>
            <p:nvCxnSpPr>
              <p:cNvPr id="27" name="Straight Connector 26"/>
              <p:cNvCxnSpPr/>
              <p:nvPr/>
            </p:nvCxnSpPr>
            <p:spPr>
              <a:xfrm flipV="1">
                <a:off x="6796387" y="2208614"/>
                <a:ext cx="0" cy="4409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/>
              <p:cNvCxnSpPr/>
              <p:nvPr/>
            </p:nvCxnSpPr>
            <p:spPr>
              <a:xfrm>
                <a:off x="2955157" y="2223604"/>
                <a:ext cx="0" cy="4023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29" name="Group 28"/>
              <p:cNvGrpSpPr/>
              <p:nvPr/>
            </p:nvGrpSpPr>
            <p:grpSpPr>
              <a:xfrm>
                <a:off x="994443" y="2149945"/>
                <a:ext cx="10837355" cy="1704854"/>
                <a:chOff x="994443" y="2149945"/>
                <a:chExt cx="10837355" cy="1704854"/>
              </a:xfrm>
            </p:grpSpPr>
            <p:grpSp>
              <p:nvGrpSpPr>
                <p:cNvPr id="30" name="Group 29"/>
                <p:cNvGrpSpPr/>
                <p:nvPr/>
              </p:nvGrpSpPr>
              <p:grpSpPr>
                <a:xfrm>
                  <a:off x="994443" y="2149945"/>
                  <a:ext cx="10837355" cy="1704854"/>
                  <a:chOff x="994443" y="2149945"/>
                  <a:chExt cx="10837355" cy="1704854"/>
                </a:xfrm>
              </p:grpSpPr>
              <p:cxnSp>
                <p:nvCxnSpPr>
                  <p:cNvPr id="33" name="Straight Arrow Connector 32"/>
                  <p:cNvCxnSpPr/>
                  <p:nvPr/>
                </p:nvCxnSpPr>
                <p:spPr>
                  <a:xfrm>
                    <a:off x="1966210" y="2985542"/>
                    <a:ext cx="404735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34" name="Group 33"/>
                  <p:cNvGrpSpPr/>
                  <p:nvPr/>
                </p:nvGrpSpPr>
                <p:grpSpPr>
                  <a:xfrm>
                    <a:off x="994443" y="2149945"/>
                    <a:ext cx="10837355" cy="1704854"/>
                    <a:chOff x="164142" y="2203553"/>
                    <a:chExt cx="10837355" cy="1704854"/>
                  </a:xfrm>
                </p:grpSpPr>
                <p:grpSp>
                  <p:nvGrpSpPr>
                    <p:cNvPr id="35" name="Group 34"/>
                    <p:cNvGrpSpPr/>
                    <p:nvPr/>
                  </p:nvGrpSpPr>
                  <p:grpSpPr>
                    <a:xfrm>
                      <a:off x="1588956" y="2203553"/>
                      <a:ext cx="9412541" cy="1704854"/>
                      <a:chOff x="629587" y="2203553"/>
                      <a:chExt cx="9412541" cy="1704854"/>
                    </a:xfrm>
                  </p:grpSpPr>
                  <p:sp>
                    <p:nvSpPr>
                      <p:cNvPr id="37" name="Rounded Rectangle 36"/>
                      <p:cNvSpPr/>
                      <p:nvPr/>
                    </p:nvSpPr>
                    <p:spPr>
                      <a:xfrm>
                        <a:off x="629587" y="2728209"/>
                        <a:ext cx="1214203" cy="509666"/>
                      </a:xfrm>
                      <a:prstGeom prst="roundRect">
                        <a:avLst/>
                      </a:prstGeom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mtClean="0"/>
                          <a:t>G</a:t>
                        </a:r>
                        <a:endParaRPr lang="en-US"/>
                      </a:p>
                    </p:txBody>
                  </p:sp>
                  <p:cxnSp>
                    <p:nvCxnSpPr>
                      <p:cNvPr id="38" name="Straight Arrow Connector 37"/>
                      <p:cNvCxnSpPr>
                        <a:stCxn id="37" idx="3"/>
                      </p:cNvCxnSpPr>
                      <p:nvPr/>
                    </p:nvCxnSpPr>
                    <p:spPr>
                      <a:xfrm>
                        <a:off x="1843790" y="2983042"/>
                        <a:ext cx="404735" cy="0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39" name="TextBox 38"/>
                      <p:cNvSpPr txBox="1"/>
                      <p:nvPr/>
                    </p:nvSpPr>
                    <p:spPr>
                      <a:xfrm>
                        <a:off x="2248525" y="2798376"/>
                        <a:ext cx="1548244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 smtClean="0"/>
                          <a:t>Fake spectrum</a:t>
                        </a:r>
                        <a:endParaRPr lang="en-US" dirty="0"/>
                      </a:p>
                    </p:txBody>
                  </p:sp>
                  <p:sp>
                    <p:nvSpPr>
                      <p:cNvPr id="40" name="Rounded Rectangle 39"/>
                      <p:cNvSpPr/>
                      <p:nvPr/>
                    </p:nvSpPr>
                    <p:spPr>
                      <a:xfrm>
                        <a:off x="4078074" y="2728209"/>
                        <a:ext cx="1657318" cy="509666"/>
                      </a:xfrm>
                      <a:prstGeom prst="roundRect">
                        <a:avLst/>
                      </a:prstGeom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D</a:t>
                        </a:r>
                      </a:p>
                    </p:txBody>
                  </p:sp>
                  <p:cxnSp>
                    <p:nvCxnSpPr>
                      <p:cNvPr id="41" name="Straight Arrow Connector 40"/>
                      <p:cNvCxnSpPr/>
                      <p:nvPr/>
                    </p:nvCxnSpPr>
                    <p:spPr>
                      <a:xfrm>
                        <a:off x="3673339" y="2985540"/>
                        <a:ext cx="404735" cy="0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2" name="Straight Arrow Connector 41"/>
                      <p:cNvCxnSpPr/>
                      <p:nvPr/>
                    </p:nvCxnSpPr>
                    <p:spPr>
                      <a:xfrm flipV="1">
                        <a:off x="4895035" y="3237875"/>
                        <a:ext cx="1" cy="269823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43" name="TextBox 42"/>
                      <p:cNvSpPr txBox="1"/>
                      <p:nvPr/>
                    </p:nvSpPr>
                    <p:spPr>
                      <a:xfrm>
                        <a:off x="4178814" y="3539075"/>
                        <a:ext cx="1649811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/>
                          <a:t>Clean </a:t>
                        </a:r>
                        <a:r>
                          <a:rPr lang="en-US" dirty="0" smtClean="0"/>
                          <a:t>spectrum</a:t>
                        </a:r>
                        <a:endParaRPr lang="en-US" dirty="0"/>
                      </a:p>
                    </p:txBody>
                  </p:sp>
                  <p:sp>
                    <p:nvSpPr>
                      <p:cNvPr id="44" name="Smiley Face 43"/>
                      <p:cNvSpPr/>
                      <p:nvPr/>
                    </p:nvSpPr>
                    <p:spPr>
                      <a:xfrm>
                        <a:off x="5336498" y="2873274"/>
                        <a:ext cx="271319" cy="219750"/>
                      </a:xfrm>
                      <a:prstGeom prst="smileyFace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45" name="Line Callout 2 44"/>
                      <p:cNvSpPr/>
                      <p:nvPr/>
                    </p:nvSpPr>
                    <p:spPr>
                      <a:xfrm>
                        <a:off x="7030603" y="2203553"/>
                        <a:ext cx="3011525" cy="569625"/>
                      </a:xfrm>
                      <a:prstGeom prst="borderCallout2">
                        <a:avLst/>
                      </a:prstGeom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Easily identifies the generator produced spectrum </a:t>
                        </a:r>
                        <a:r>
                          <a:rPr lang="en-US" dirty="0" smtClean="0"/>
                          <a:t>as </a:t>
                        </a:r>
                        <a:r>
                          <a:rPr lang="en-US" dirty="0"/>
                          <a:t>fake </a:t>
                        </a:r>
                      </a:p>
                    </p:txBody>
                  </p:sp>
                </p:grpSp>
                <p:sp>
                  <p:nvSpPr>
                    <p:cNvPr id="36" name="TextBox 35"/>
                    <p:cNvSpPr txBox="1"/>
                    <p:nvPr/>
                  </p:nvSpPr>
                  <p:spPr>
                    <a:xfrm>
                      <a:off x="164142" y="2715984"/>
                      <a:ext cx="1127431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mtClean="0"/>
                        <a:t>Noisy </a:t>
                      </a:r>
                      <a:r>
                        <a:rPr lang="en-US"/>
                        <a:t>spectrum</a:t>
                      </a:r>
                      <a:endParaRPr lang="en-US" dirty="0"/>
                    </a:p>
                  </p:txBody>
                </p:sp>
              </p:grpSp>
            </p:grpSp>
            <p:cxnSp>
              <p:nvCxnSpPr>
                <p:cNvPr id="31" name="Straight Connector 30"/>
                <p:cNvCxnSpPr/>
                <p:nvPr/>
              </p:nvCxnSpPr>
              <p:spPr>
                <a:xfrm flipH="1">
                  <a:off x="2955157" y="2197444"/>
                  <a:ext cx="3841828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/>
                <p:cNvSpPr txBox="1"/>
                <p:nvPr/>
              </p:nvSpPr>
              <p:spPr>
                <a:xfrm>
                  <a:off x="3826840" y="2250092"/>
                  <a:ext cx="20047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mtClean="0"/>
                    <a:t>Adversarial training</a:t>
                  </a:r>
                  <a:endParaRPr lang="en-US" dirty="0"/>
                </a:p>
              </p:txBody>
            </p:sp>
          </p:grpSp>
        </p:grpSp>
        <p:sp>
          <p:nvSpPr>
            <p:cNvPr id="7" name="TextBox 6"/>
            <p:cNvSpPr txBox="1"/>
            <p:nvPr/>
          </p:nvSpPr>
          <p:spPr>
            <a:xfrm>
              <a:off x="471070" y="3915490"/>
              <a:ext cx="18073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After few epochs</a:t>
              </a:r>
              <a:endParaRPr lang="en-US" b="1" dirty="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32068" y="5237132"/>
              <a:ext cx="526080" cy="276616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994444" y="4359771"/>
              <a:ext cx="10829700" cy="1920430"/>
              <a:chOff x="714384" y="4388896"/>
              <a:chExt cx="10829700" cy="1920430"/>
            </a:xfrm>
          </p:grpSpPr>
          <p:grpSp>
            <p:nvGrpSpPr>
              <p:cNvPr id="14" name="Group 13"/>
              <p:cNvGrpSpPr/>
              <p:nvPr/>
            </p:nvGrpSpPr>
            <p:grpSpPr>
              <a:xfrm>
                <a:off x="714384" y="5111379"/>
                <a:ext cx="6588548" cy="1197947"/>
                <a:chOff x="1029747" y="2656852"/>
                <a:chExt cx="6588548" cy="1197947"/>
              </a:xfrm>
            </p:grpSpPr>
            <p:cxnSp>
              <p:nvCxnSpPr>
                <p:cNvPr id="16" name="Straight Arrow Connector 15"/>
                <p:cNvCxnSpPr/>
                <p:nvPr/>
              </p:nvCxnSpPr>
              <p:spPr>
                <a:xfrm>
                  <a:off x="1966210" y="2985542"/>
                  <a:ext cx="40473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17" name="Group 16"/>
                <p:cNvGrpSpPr/>
                <p:nvPr/>
              </p:nvGrpSpPr>
              <p:grpSpPr>
                <a:xfrm>
                  <a:off x="1029747" y="2656852"/>
                  <a:ext cx="6588548" cy="1197947"/>
                  <a:chOff x="199446" y="2710460"/>
                  <a:chExt cx="6588548" cy="1197947"/>
                </a:xfrm>
              </p:grpSpPr>
              <p:grpSp>
                <p:nvGrpSpPr>
                  <p:cNvPr id="18" name="Group 17"/>
                  <p:cNvGrpSpPr/>
                  <p:nvPr/>
                </p:nvGrpSpPr>
                <p:grpSpPr>
                  <a:xfrm>
                    <a:off x="1588956" y="2710460"/>
                    <a:ext cx="5199038" cy="1197947"/>
                    <a:chOff x="629587" y="2710460"/>
                    <a:chExt cx="5199038" cy="1197947"/>
                  </a:xfrm>
                </p:grpSpPr>
                <p:sp>
                  <p:nvSpPr>
                    <p:cNvPr id="20" name="Rounded Rectangle 19"/>
                    <p:cNvSpPr/>
                    <p:nvPr/>
                  </p:nvSpPr>
                  <p:spPr>
                    <a:xfrm>
                      <a:off x="629587" y="2728209"/>
                      <a:ext cx="1214203" cy="509666"/>
                    </a:xfrm>
                    <a:prstGeom prst="roundRect">
                      <a:avLst/>
                    </a:prstGeom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mtClean="0"/>
                        <a:t>G</a:t>
                      </a:r>
                      <a:endParaRPr lang="en-US"/>
                    </a:p>
                  </p:txBody>
                </p:sp>
                <p:cxnSp>
                  <p:nvCxnSpPr>
                    <p:cNvPr id="21" name="Straight Arrow Connector 20"/>
                    <p:cNvCxnSpPr>
                      <a:stCxn id="17" idx="3"/>
                    </p:cNvCxnSpPr>
                    <p:nvPr/>
                  </p:nvCxnSpPr>
                  <p:spPr>
                    <a:xfrm>
                      <a:off x="1843790" y="2983042"/>
                      <a:ext cx="404735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2293064" y="2710460"/>
                      <a:ext cx="1160895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mtClean="0"/>
                        <a:t>Enhanced </a:t>
                      </a:r>
                    </a:p>
                    <a:p>
                      <a:r>
                        <a:rPr lang="en-US" dirty="0" smtClean="0"/>
                        <a:t>spectrum</a:t>
                      </a:r>
                      <a:endParaRPr lang="en-US" dirty="0"/>
                    </a:p>
                  </p:txBody>
                </p:sp>
                <p:sp>
                  <p:nvSpPr>
                    <p:cNvPr id="23" name="Rounded Rectangle 22"/>
                    <p:cNvSpPr/>
                    <p:nvPr/>
                  </p:nvSpPr>
                  <p:spPr>
                    <a:xfrm>
                      <a:off x="4078074" y="2728209"/>
                      <a:ext cx="1657318" cy="509666"/>
                    </a:xfrm>
                    <a:prstGeom prst="roundRect">
                      <a:avLst/>
                    </a:prstGeom>
                    <a:noFill/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D</a:t>
                      </a:r>
                    </a:p>
                  </p:txBody>
                </p:sp>
                <p:cxnSp>
                  <p:nvCxnSpPr>
                    <p:cNvPr id="24" name="Straight Arrow Connector 23"/>
                    <p:cNvCxnSpPr/>
                    <p:nvPr/>
                  </p:nvCxnSpPr>
                  <p:spPr>
                    <a:xfrm>
                      <a:off x="3673339" y="2985540"/>
                      <a:ext cx="404735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5" name="Straight Arrow Connector 24"/>
                    <p:cNvCxnSpPr/>
                    <p:nvPr/>
                  </p:nvCxnSpPr>
                  <p:spPr>
                    <a:xfrm flipV="1">
                      <a:off x="4895035" y="3237875"/>
                      <a:ext cx="1" cy="269823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4178814" y="3539075"/>
                      <a:ext cx="164981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/>
                        <a:t>Clean spectrum</a:t>
                      </a:r>
                      <a:endParaRPr lang="en-US" dirty="0"/>
                    </a:p>
                  </p:txBody>
                </p:sp>
              </p:grpSp>
              <p:sp>
                <p:nvSpPr>
                  <p:cNvPr id="19" name="TextBox 18"/>
                  <p:cNvSpPr txBox="1"/>
                  <p:nvPr/>
                </p:nvSpPr>
                <p:spPr>
                  <a:xfrm>
                    <a:off x="199446" y="2715984"/>
                    <a:ext cx="1092128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mtClean="0"/>
                      <a:t>Noisy </a:t>
                    </a:r>
                    <a:r>
                      <a:rPr lang="en-US"/>
                      <a:t>spectrum</a:t>
                    </a:r>
                    <a:endParaRPr lang="en-US" dirty="0"/>
                  </a:p>
                </p:txBody>
              </p:sp>
            </p:grpSp>
          </p:grpSp>
          <p:sp>
            <p:nvSpPr>
              <p:cNvPr id="15" name="Line Callout 2 14"/>
              <p:cNvSpPr/>
              <p:nvPr/>
            </p:nvSpPr>
            <p:spPr>
              <a:xfrm>
                <a:off x="8532559" y="4388896"/>
                <a:ext cx="3011525" cy="810399"/>
              </a:xfrm>
              <a:prstGeom prst="borderCallout2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Gets confused between generator produced </a:t>
                </a:r>
                <a:r>
                  <a:rPr lang="en-US" dirty="0"/>
                  <a:t>spectrum </a:t>
                </a:r>
                <a:r>
                  <a:rPr lang="en-US" dirty="0" smtClean="0"/>
                  <a:t>and clean spectrum</a:t>
                </a:r>
                <a:endParaRPr lang="en-US" dirty="0"/>
              </a:p>
            </p:txBody>
          </p:sp>
        </p:grpSp>
        <p:cxnSp>
          <p:nvCxnSpPr>
            <p:cNvPr id="10" name="Straight Connector 9"/>
            <p:cNvCxnSpPr/>
            <p:nvPr/>
          </p:nvCxnSpPr>
          <p:spPr>
            <a:xfrm flipV="1">
              <a:off x="6678967" y="4594544"/>
              <a:ext cx="0" cy="44097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1" name="Straight Arrow Connector 10"/>
            <p:cNvCxnSpPr/>
            <p:nvPr/>
          </p:nvCxnSpPr>
          <p:spPr>
            <a:xfrm>
              <a:off x="3017617" y="4609534"/>
              <a:ext cx="0" cy="4023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2991055" y="4598364"/>
              <a:ext cx="368851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769380" y="4636022"/>
              <a:ext cx="2004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Adversarial training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TextBox 45"/>
              <p:cNvSpPr txBox="1"/>
              <p:nvPr/>
            </p:nvSpPr>
            <p:spPr>
              <a:xfrm>
                <a:off x="160255" y="5302353"/>
                <a:ext cx="12132297" cy="1591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Initially G fools the D, but with certain epochs the D tries not to get fooled by the G.</a:t>
                </a:r>
              </a:p>
              <a:p>
                <a:r>
                  <a:rPr lang="en-US" dirty="0" smtClean="0"/>
                  <a:t>This forces the G network to optimize the parameters accordingly and to move towards producing clean spectrum.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Once D is not able to discriminate,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Enhanced</m:t>
                        </m:r>
                        <m:r>
                          <a:rPr lang="en-US" b="0" i="0" smtClean="0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spectrum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Clean</m:t>
                        </m:r>
                        <m:r>
                          <a:rPr lang="en-US" b="0" i="0" smtClean="0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spectrum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Thus the fake spectrum can be considered as an enhanced spectrum that matches closely with the clean spectrum.</a:t>
                </a:r>
                <a:endParaRPr lang="en-US" dirty="0"/>
              </a:p>
            </p:txBody>
          </p:sp>
        </mc:Choice>
        <mc:Fallback xmlns="">
          <p:sp>
            <p:nvSpPr>
              <p:cNvPr id="46" name="TextBox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255" y="5302353"/>
                <a:ext cx="12132297" cy="1591461"/>
              </a:xfrm>
              <a:prstGeom prst="rect">
                <a:avLst/>
              </a:prstGeom>
              <a:blipFill>
                <a:blip r:embed="rId3"/>
                <a:stretch>
                  <a:fillRect l="-402" t="-2299" b="-536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9672" y="258319"/>
            <a:ext cx="972406" cy="133040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32068" y="212815"/>
            <a:ext cx="826750" cy="122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587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04018"/>
            <a:ext cx="10515600" cy="104178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5"/>
                </a:solidFill>
              </a:rPr>
              <a:t>Applications of GANs: Video Sequence Prediction</a:t>
            </a:r>
            <a:endParaRPr lang="en-US" sz="4000" b="1" dirty="0">
              <a:solidFill>
                <a:schemeClr val="accent5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3571" y="1041784"/>
            <a:ext cx="9101958" cy="38606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804" y="5364111"/>
            <a:ext cx="121151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/>
              <a:t>Source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Ian J. </a:t>
            </a:r>
            <a:r>
              <a:rPr lang="en-US" sz="1600" dirty="0" err="1" smtClean="0"/>
              <a:t>Goodfellow</a:t>
            </a:r>
            <a:r>
              <a:rPr lang="en-US" sz="1600" dirty="0"/>
              <a:t>, </a:t>
            </a:r>
            <a:r>
              <a:rPr lang="en-US" sz="1600" dirty="0" err="1" smtClean="0"/>
              <a:t>Pouget-Abadie</a:t>
            </a:r>
            <a:r>
              <a:rPr lang="en-US" sz="1600" dirty="0"/>
              <a:t>, Mehdi Mirza, Bing Xu, David </a:t>
            </a:r>
            <a:r>
              <a:rPr lang="en-US" sz="1600" dirty="0" err="1"/>
              <a:t>Warde</a:t>
            </a:r>
            <a:r>
              <a:rPr lang="en-US" sz="1600" dirty="0"/>
              <a:t>-Farley, </a:t>
            </a:r>
            <a:r>
              <a:rPr lang="en-US" sz="1600" dirty="0" err="1"/>
              <a:t>Sherjil</a:t>
            </a:r>
            <a:r>
              <a:rPr lang="en-US" sz="1600" dirty="0"/>
              <a:t> </a:t>
            </a:r>
            <a:r>
              <a:rPr lang="en-US" sz="1600" dirty="0" err="1"/>
              <a:t>Ozair</a:t>
            </a:r>
            <a:r>
              <a:rPr lang="en-US" sz="1600" dirty="0"/>
              <a:t>, Aaron </a:t>
            </a:r>
            <a:r>
              <a:rPr lang="en-US" sz="1600" dirty="0" err="1"/>
              <a:t>Courville</a:t>
            </a:r>
            <a:r>
              <a:rPr lang="en-US" sz="1600" dirty="0"/>
              <a:t>, and </a:t>
            </a:r>
            <a:r>
              <a:rPr lang="en-US" sz="1600" dirty="0" err="1"/>
              <a:t>Yoshua</a:t>
            </a:r>
            <a:r>
              <a:rPr lang="en-US" sz="1600" dirty="0"/>
              <a:t> </a:t>
            </a:r>
            <a:r>
              <a:rPr lang="en-US" sz="1600" dirty="0" err="1"/>
              <a:t>Bengio</a:t>
            </a:r>
            <a:r>
              <a:rPr lang="en-US" sz="1600" dirty="0"/>
              <a:t>. "Generative </a:t>
            </a:r>
            <a:r>
              <a:rPr lang="en-US" sz="1600" dirty="0" smtClean="0"/>
              <a:t>Adversarial </a:t>
            </a:r>
            <a:r>
              <a:rPr lang="en-US" sz="1600" dirty="0"/>
              <a:t>nets." In </a:t>
            </a:r>
            <a:r>
              <a:rPr lang="en-US" sz="1600" i="1" dirty="0"/>
              <a:t>Advances in </a:t>
            </a:r>
            <a:r>
              <a:rPr lang="en-US" sz="1600" i="1" dirty="0" smtClean="0"/>
              <a:t>Neural Information Processing Systems</a:t>
            </a:r>
            <a:r>
              <a:rPr lang="en-US" sz="1600" dirty="0"/>
              <a:t>, pp. </a:t>
            </a:r>
            <a:r>
              <a:rPr lang="en-US" sz="1600" dirty="0" smtClean="0"/>
              <a:t>2672-2680, 2014.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Lotter</a:t>
            </a:r>
            <a:r>
              <a:rPr lang="en-US" sz="1600" dirty="0"/>
              <a:t>, W., </a:t>
            </a:r>
            <a:r>
              <a:rPr lang="en-US" sz="1600" dirty="0" err="1"/>
              <a:t>Kreiman</a:t>
            </a:r>
            <a:r>
              <a:rPr lang="en-US" sz="1600" dirty="0"/>
              <a:t>, G., and Cox, D. ,</a:t>
            </a:r>
            <a:r>
              <a:rPr lang="en-US" sz="1600" dirty="0" smtClean="0"/>
              <a:t> “Unsupervised learning of </a:t>
            </a:r>
            <a:r>
              <a:rPr lang="en-US" sz="1600" dirty="0"/>
              <a:t>visual structure using predictive </a:t>
            </a:r>
            <a:r>
              <a:rPr lang="en-US" sz="1600" dirty="0" smtClean="0"/>
              <a:t>generative networks” </a:t>
            </a:r>
            <a:r>
              <a:rPr lang="en-US" sz="1600" dirty="0" err="1"/>
              <a:t>arXiv</a:t>
            </a:r>
            <a:r>
              <a:rPr lang="en-US" sz="1600" dirty="0"/>
              <a:t> </a:t>
            </a:r>
            <a:r>
              <a:rPr lang="en-US" sz="1600" dirty="0" smtClean="0"/>
              <a:t>preprint arXiv:1511.06380 </a:t>
            </a:r>
            <a:r>
              <a:rPr lang="en-US" sz="1600" dirty="0"/>
              <a:t>.</a:t>
            </a:r>
            <a:endParaRPr lang="en-US" sz="16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838200" y="4775631"/>
            <a:ext cx="1105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Figure</a:t>
            </a:r>
            <a:r>
              <a:rPr lang="en-US" sz="2400" dirty="0" smtClean="0"/>
              <a:t>: A </a:t>
            </a:r>
            <a:r>
              <a:rPr lang="en-US" sz="2400" dirty="0"/>
              <a:t>model is trained to </a:t>
            </a:r>
            <a:r>
              <a:rPr lang="en-US" sz="2400" dirty="0" smtClean="0"/>
              <a:t>predict the </a:t>
            </a:r>
            <a:r>
              <a:rPr lang="en-US" sz="2400" dirty="0"/>
              <a:t>next frame in a video sequence.</a:t>
            </a:r>
          </a:p>
        </p:txBody>
      </p:sp>
    </p:spTree>
    <p:extLst>
      <p:ext uri="{BB962C8B-B14F-4D97-AF65-F5344CB8AC3E}">
        <p14:creationId xmlns:p14="http://schemas.microsoft.com/office/powerpoint/2010/main" val="2473937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68214"/>
            <a:ext cx="10287000" cy="4114800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04178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5"/>
                </a:solidFill>
              </a:rPr>
              <a:t>Applications (contd.): Image Super resolution </a:t>
            </a:r>
            <a:endParaRPr lang="en-US" sz="4000" b="1" dirty="0">
              <a:solidFill>
                <a:schemeClr val="accent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7558" y="5002480"/>
            <a:ext cx="1105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Figure</a:t>
            </a:r>
            <a:r>
              <a:rPr lang="en-US" sz="2400" dirty="0" smtClean="0"/>
              <a:t>: An Example of Single </a:t>
            </a:r>
            <a:r>
              <a:rPr lang="en-US" sz="2400" dirty="0"/>
              <a:t>I</a:t>
            </a:r>
            <a:r>
              <a:rPr lang="en-US" sz="2400" dirty="0" smtClean="0"/>
              <a:t>mage Super resolution.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15296" y="5383611"/>
            <a:ext cx="120767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/>
              <a:t>Source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Ian J. </a:t>
            </a:r>
            <a:r>
              <a:rPr lang="en-US" sz="1600" dirty="0" err="1" smtClean="0"/>
              <a:t>Goodfellow</a:t>
            </a:r>
            <a:r>
              <a:rPr lang="en-US" sz="1600" dirty="0" smtClean="0"/>
              <a:t>, “</a:t>
            </a:r>
            <a:r>
              <a:rPr lang="en-US" sz="1600" dirty="0"/>
              <a:t>T</a:t>
            </a:r>
            <a:r>
              <a:rPr lang="en-US" sz="1600" dirty="0" smtClean="0"/>
              <a:t>utorial</a:t>
            </a:r>
            <a:r>
              <a:rPr lang="en-US" sz="1600" dirty="0"/>
              <a:t>: Generative adversarial </a:t>
            </a:r>
            <a:r>
              <a:rPr lang="en-US" sz="1600" dirty="0" smtClean="0"/>
              <a:t>networks”,</a:t>
            </a:r>
            <a:r>
              <a:rPr lang="en-US" sz="1600" dirty="0"/>
              <a:t> </a:t>
            </a:r>
            <a:r>
              <a:rPr lang="en-US" sz="1600" dirty="0" smtClean="0"/>
              <a:t>In</a:t>
            </a:r>
            <a:r>
              <a:rPr lang="en-US" sz="1600" dirty="0"/>
              <a:t> </a:t>
            </a:r>
            <a:r>
              <a:rPr lang="en-US" sz="1600" i="1" dirty="0"/>
              <a:t>Advances in </a:t>
            </a:r>
            <a:r>
              <a:rPr lang="en-US" sz="1600" i="1" dirty="0" smtClean="0"/>
              <a:t>Neural Information Processing Systems</a:t>
            </a:r>
            <a:r>
              <a:rPr lang="en-US" sz="1600" dirty="0" smtClean="0"/>
              <a:t>, 2016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/>
              <a:t>Ledig</a:t>
            </a:r>
            <a:r>
              <a:rPr lang="en-US" sz="1600" dirty="0"/>
              <a:t>, C., </a:t>
            </a:r>
            <a:r>
              <a:rPr lang="en-US" sz="1600" dirty="0" err="1"/>
              <a:t>Theis</a:t>
            </a:r>
            <a:r>
              <a:rPr lang="en-US" sz="1600" dirty="0"/>
              <a:t>, L., </a:t>
            </a:r>
            <a:r>
              <a:rPr lang="en-US" sz="1600" dirty="0" err="1"/>
              <a:t>Huszar</a:t>
            </a:r>
            <a:r>
              <a:rPr lang="en-US" sz="1600" dirty="0"/>
              <a:t>, F., Caballero, J., Aitken, A. P., </a:t>
            </a:r>
            <a:r>
              <a:rPr lang="en-US" sz="1600" dirty="0" err="1"/>
              <a:t>Tejani</a:t>
            </a:r>
            <a:r>
              <a:rPr lang="en-US" sz="1600" dirty="0"/>
              <a:t>, A., </a:t>
            </a:r>
            <a:r>
              <a:rPr lang="en-US" sz="1600" dirty="0" err="1"/>
              <a:t>Totz</a:t>
            </a:r>
            <a:r>
              <a:rPr lang="en-US" sz="1600" dirty="0"/>
              <a:t>, J</a:t>
            </a:r>
            <a:r>
              <a:rPr lang="en-US" sz="1600" dirty="0" smtClean="0"/>
              <a:t>., Wang</a:t>
            </a:r>
            <a:r>
              <a:rPr lang="en-US" sz="1600" dirty="0"/>
              <a:t>, Z., and Shi, W</a:t>
            </a:r>
            <a:r>
              <a:rPr lang="en-US" sz="1600" dirty="0" smtClean="0"/>
              <a:t>., “Photo-realistic </a:t>
            </a:r>
            <a:r>
              <a:rPr lang="en-US" sz="1600" dirty="0"/>
              <a:t>single image </a:t>
            </a:r>
            <a:r>
              <a:rPr lang="en-US" sz="1600" dirty="0" smtClean="0"/>
              <a:t>super-resolution using </a:t>
            </a:r>
            <a:r>
              <a:rPr lang="en-US" sz="1600" dirty="0"/>
              <a:t>a generative adversarial </a:t>
            </a:r>
            <a:r>
              <a:rPr lang="en-US" sz="1600" dirty="0" smtClean="0"/>
              <a:t>network”, </a:t>
            </a:r>
            <a:r>
              <a:rPr lang="en-US" sz="1600" dirty="0" err="1"/>
              <a:t>CoRR</a:t>
            </a:r>
            <a:r>
              <a:rPr lang="en-US" sz="1600" dirty="0"/>
              <a:t>, abs/1609.04802.</a:t>
            </a:r>
            <a:endParaRPr lang="en-US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2594553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4465" y="740121"/>
            <a:ext cx="8180169" cy="394878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5383611"/>
            <a:ext cx="12191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/>
              <a:t>Source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Ian J. </a:t>
            </a:r>
            <a:r>
              <a:rPr lang="en-US" sz="1600" dirty="0" err="1" smtClean="0"/>
              <a:t>Goodfellow</a:t>
            </a:r>
            <a:r>
              <a:rPr lang="en-US" sz="1600" dirty="0" smtClean="0"/>
              <a:t>, “</a:t>
            </a:r>
            <a:r>
              <a:rPr lang="en-US" sz="1600" dirty="0"/>
              <a:t>T</a:t>
            </a:r>
            <a:r>
              <a:rPr lang="en-US" sz="1600" dirty="0" smtClean="0"/>
              <a:t>utorial</a:t>
            </a:r>
            <a:r>
              <a:rPr lang="en-US" sz="1600" dirty="0"/>
              <a:t>: Generative adversarial </a:t>
            </a:r>
            <a:r>
              <a:rPr lang="en-US" sz="1600" dirty="0" smtClean="0"/>
              <a:t>networks”,</a:t>
            </a:r>
            <a:r>
              <a:rPr lang="en-US" sz="1600" dirty="0"/>
              <a:t> </a:t>
            </a:r>
            <a:r>
              <a:rPr lang="en-US" sz="1600" dirty="0" smtClean="0"/>
              <a:t>In</a:t>
            </a:r>
            <a:r>
              <a:rPr lang="en-US" sz="1600" dirty="0"/>
              <a:t> </a:t>
            </a:r>
            <a:r>
              <a:rPr lang="en-US" sz="1600" i="1" dirty="0"/>
              <a:t>Advances in </a:t>
            </a:r>
            <a:r>
              <a:rPr lang="en-US" sz="1600" i="1" dirty="0" smtClean="0"/>
              <a:t>Neural Information Processing Systems</a:t>
            </a:r>
            <a:r>
              <a:rPr lang="en-US" sz="1600" dirty="0" smtClean="0"/>
              <a:t>, 2016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Isola, P., Zhu, J.-Y., Zhou, T., and </a:t>
            </a:r>
            <a:r>
              <a:rPr lang="en-US" sz="1600" dirty="0" err="1"/>
              <a:t>Efros</a:t>
            </a:r>
            <a:r>
              <a:rPr lang="en-US" sz="1600" dirty="0"/>
              <a:t>, A</a:t>
            </a:r>
            <a:r>
              <a:rPr lang="en-US" sz="1600" dirty="0" smtClean="0"/>
              <a:t>.,  “A</a:t>
            </a:r>
            <a:r>
              <a:rPr lang="en-US" sz="1600" dirty="0"/>
              <a:t>. (2016). Image-to-image </a:t>
            </a:r>
            <a:r>
              <a:rPr lang="en-US" sz="1600" dirty="0" smtClean="0"/>
              <a:t>translation with </a:t>
            </a:r>
            <a:r>
              <a:rPr lang="en-US" sz="1600" dirty="0"/>
              <a:t>conditional adversarial </a:t>
            </a:r>
            <a:r>
              <a:rPr lang="en-US" sz="1600" dirty="0" smtClean="0"/>
              <a:t>networks,” </a:t>
            </a:r>
            <a:r>
              <a:rPr lang="en-US" sz="1600" dirty="0" err="1"/>
              <a:t>arXiv</a:t>
            </a:r>
            <a:r>
              <a:rPr lang="en-US" sz="1600" dirty="0"/>
              <a:t> preprint arXiv:1611.07004 .</a:t>
            </a:r>
            <a:endParaRPr lang="en-US" sz="16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2990841" y="4805425"/>
            <a:ext cx="62103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Figure</a:t>
            </a:r>
            <a:r>
              <a:rPr lang="en-US" sz="2400" dirty="0" smtClean="0"/>
              <a:t>: Examples of Image-to-Image Translation.</a:t>
            </a:r>
            <a:endParaRPr lang="en-US" sz="2400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179894" y="-61157"/>
            <a:ext cx="11143268" cy="80127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5"/>
                </a:solidFill>
              </a:rPr>
              <a:t>Applications (contd</a:t>
            </a:r>
            <a:r>
              <a:rPr lang="en-US" sz="4000" b="1" dirty="0">
                <a:solidFill>
                  <a:schemeClr val="accent5"/>
                </a:solidFill>
              </a:rPr>
              <a:t>.): Image-to-Image Translation</a:t>
            </a:r>
          </a:p>
        </p:txBody>
      </p:sp>
    </p:spTree>
    <p:extLst>
      <p:ext uri="{BB962C8B-B14F-4D97-AF65-F5344CB8AC3E}">
        <p14:creationId xmlns:p14="http://schemas.microsoft.com/office/powerpoint/2010/main" val="2570132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Administrator\Downloads\NAM_recording_example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55" b="30326"/>
          <a:stretch/>
        </p:blipFill>
        <p:spPr bwMode="auto">
          <a:xfrm>
            <a:off x="8427803" y="1764181"/>
            <a:ext cx="3024197" cy="2270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45729" y="-1196"/>
            <a:ext cx="10515600" cy="1041784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5"/>
                </a:solidFill>
              </a:rPr>
              <a:t>Applications (contd.): NAM -&gt; Whisper</a:t>
            </a:r>
            <a:endParaRPr lang="en-US" sz="4000" b="1" dirty="0">
              <a:solidFill>
                <a:schemeClr val="accent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7558" y="1351585"/>
            <a:ext cx="8355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Non-audible Murmur-to-Whisper Speech Conversion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283462" y="5871790"/>
            <a:ext cx="11618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Neil Shah, </a:t>
            </a:r>
            <a:r>
              <a:rPr lang="en-US" dirty="0" err="1"/>
              <a:t>Nirmesh</a:t>
            </a:r>
            <a:r>
              <a:rPr lang="en-US" dirty="0"/>
              <a:t> J. Shah, and Hemant A. </a:t>
            </a:r>
            <a:r>
              <a:rPr lang="en-US" dirty="0" err="1"/>
              <a:t>Patil</a:t>
            </a:r>
            <a:r>
              <a:rPr lang="en-US" dirty="0"/>
              <a:t>, "Effectiveness of Generative Adversarial Network for Non-Audible Murmur-to-Whisper Speech Conversion", in INTERSPEECH, Hyderabad, India, </a:t>
            </a:r>
            <a:r>
              <a:rPr lang="en-US" dirty="0" smtClean="0"/>
              <a:t>2018, pp.</a:t>
            </a:r>
            <a:r>
              <a:rPr lang="en-US" dirty="0"/>
              <a:t> </a:t>
            </a:r>
            <a:r>
              <a:rPr lang="en-US" dirty="0" smtClean="0"/>
              <a:t>3157-3161 </a:t>
            </a:r>
            <a:endParaRPr lang="en-US" b="1" dirty="0" smtClean="0"/>
          </a:p>
        </p:txBody>
      </p:sp>
      <p:graphicFrame>
        <p:nvGraphicFramePr>
          <p:cNvPr id="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9906924"/>
              </p:ext>
            </p:extLst>
          </p:nvPr>
        </p:nvGraphicFramePr>
        <p:xfrm>
          <a:off x="283462" y="2330089"/>
          <a:ext cx="7734929" cy="15171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93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840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15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13976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NAM</a:t>
                      </a:r>
                      <a:r>
                        <a:rPr lang="en-US" sz="2400" baseline="0" dirty="0" smtClean="0"/>
                        <a:t> Signal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Target Whisper Speech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Converted Whisper Speech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41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10" name="nam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12069" y="3224859"/>
            <a:ext cx="609600" cy="609600"/>
          </a:xfrm>
          <a:prstGeom prst="rect">
            <a:avLst/>
          </a:prstGeom>
        </p:spPr>
      </p:pic>
      <p:pic>
        <p:nvPicPr>
          <p:cNvPr id="11" name="converted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6198394" y="3275451"/>
            <a:ext cx="609600" cy="609600"/>
          </a:xfrm>
          <a:prstGeom prst="rect">
            <a:avLst/>
          </a:prstGeom>
        </p:spPr>
      </p:pic>
      <p:pic>
        <p:nvPicPr>
          <p:cNvPr id="12" name="whisper.wav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3268605" y="3249662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466029" y="4124087"/>
            <a:ext cx="48013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/>
              <a:t>Figure</a:t>
            </a:r>
            <a:r>
              <a:rPr lang="en-US" dirty="0"/>
              <a:t>: Recording of Body Conducted Whispered Speech using NAM microphone .</a:t>
            </a:r>
          </a:p>
        </p:txBody>
      </p:sp>
    </p:spTree>
    <p:extLst>
      <p:ext uri="{BB962C8B-B14F-4D97-AF65-F5344CB8AC3E}">
        <p14:creationId xmlns:p14="http://schemas.microsoft.com/office/powerpoint/2010/main" val="245660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6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6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364" y="133032"/>
            <a:ext cx="10181516" cy="776288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5"/>
                </a:solidFill>
              </a:rPr>
              <a:t>Applications (contd.): Whisper -&gt; Normal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76451" y="1196794"/>
            <a:ext cx="101319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Whispered Speech-To-Normal Speech (WHSP2SPCH) Conversion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88869" y="5622603"/>
            <a:ext cx="116185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Source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b="1" dirty="0" err="1"/>
              <a:t>Nirmesh</a:t>
            </a:r>
            <a:r>
              <a:rPr lang="en-US" b="1" dirty="0"/>
              <a:t> J. Shah</a:t>
            </a:r>
            <a:r>
              <a:rPr lang="en-US" dirty="0"/>
              <a:t>, </a:t>
            </a:r>
            <a:r>
              <a:rPr lang="en-US" dirty="0" err="1"/>
              <a:t>Mihir</a:t>
            </a:r>
            <a:r>
              <a:rPr lang="en-US" dirty="0"/>
              <a:t> </a:t>
            </a:r>
            <a:r>
              <a:rPr lang="en-US" dirty="0" err="1"/>
              <a:t>Parmar</a:t>
            </a:r>
            <a:r>
              <a:rPr lang="en-US" dirty="0"/>
              <a:t>, Neil Shah and Hemant A. </a:t>
            </a:r>
            <a:r>
              <a:rPr lang="en-US" dirty="0" err="1"/>
              <a:t>Patil</a:t>
            </a:r>
            <a:r>
              <a:rPr lang="en-US" dirty="0"/>
              <a:t>, "Novel MMSE </a:t>
            </a:r>
            <a:r>
              <a:rPr lang="en-US" dirty="0" err="1"/>
              <a:t>DiscoGAN</a:t>
            </a:r>
            <a:r>
              <a:rPr lang="en-US" dirty="0"/>
              <a:t> for Cross-Domain Whisper-to-Speech Conversion", in Machine Learning in Speech and Language Processing (</a:t>
            </a:r>
            <a:r>
              <a:rPr lang="en-US" b="1" dirty="0"/>
              <a:t>MLSLP</a:t>
            </a:r>
            <a:r>
              <a:rPr lang="en-US" dirty="0"/>
              <a:t>) Workshop, Google Office, Hyderabad, September 7, 2018, pp. 1-3. </a:t>
            </a:r>
            <a:endParaRPr lang="en-US" b="1" dirty="0" smtClean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48547411"/>
              </p:ext>
            </p:extLst>
          </p:nvPr>
        </p:nvGraphicFramePr>
        <p:xfrm>
          <a:off x="2093748" y="3356594"/>
          <a:ext cx="8128000" cy="1425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65642384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1307809298"/>
                    </a:ext>
                  </a:extLst>
                </a:gridCol>
              </a:tblGrid>
              <a:tr h="706155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Whispered Speech</a:t>
                      </a:r>
                      <a:endParaRPr lang="en-US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/>
                        <a:t>Converted Normal Speech</a:t>
                      </a:r>
                      <a:endParaRPr lang="en-US" sz="28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42058886"/>
                  </a:ext>
                </a:extLst>
              </a:tr>
              <a:tr h="719643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02217840"/>
                  </a:ext>
                </a:extLst>
              </a:tr>
            </a:tbl>
          </a:graphicData>
        </a:graphic>
      </p:graphicFrame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2938" y="1824814"/>
            <a:ext cx="1327530" cy="13512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34906" y="1995948"/>
            <a:ext cx="1449114" cy="97815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4640288" y="2113071"/>
            <a:ext cx="1604798" cy="76535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WHSP2SPCH</a:t>
            </a:r>
            <a:endParaRPr lang="en-US" dirty="0"/>
          </a:p>
        </p:txBody>
      </p:sp>
      <p:pic>
        <p:nvPicPr>
          <p:cNvPr id="13" name="Cycle_ma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838746" y="4004041"/>
            <a:ext cx="609600" cy="609600"/>
          </a:xfrm>
          <a:prstGeom prst="rect">
            <a:avLst/>
          </a:prstGeom>
        </p:spPr>
      </p:pic>
      <p:pic>
        <p:nvPicPr>
          <p:cNvPr id="14" name="whsp_male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3914688" y="4092058"/>
            <a:ext cx="609600" cy="609600"/>
          </a:xfrm>
          <a:prstGeom prst="rect">
            <a:avLst/>
          </a:prstGeom>
        </p:spPr>
      </p:pic>
      <p:cxnSp>
        <p:nvCxnSpPr>
          <p:cNvPr id="20" name="Straight Arrow Connector 19"/>
          <p:cNvCxnSpPr>
            <a:stCxn id="9" idx="3"/>
            <a:endCxn id="12" idx="1"/>
          </p:cNvCxnSpPr>
          <p:nvPr/>
        </p:nvCxnSpPr>
        <p:spPr>
          <a:xfrm flipV="1">
            <a:off x="3550468" y="2495747"/>
            <a:ext cx="1089820" cy="4685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12" idx="3"/>
            <a:endCxn id="11" idx="1"/>
          </p:cNvCxnSpPr>
          <p:nvPr/>
        </p:nvCxnSpPr>
        <p:spPr>
          <a:xfrm flipV="1">
            <a:off x="6245086" y="2485024"/>
            <a:ext cx="1089820" cy="1072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615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7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6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8134" y="5981201"/>
            <a:ext cx="11853452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Source:</a:t>
            </a:r>
          </a:p>
          <a:p>
            <a:r>
              <a:rPr lang="en-US" sz="1600" dirty="0" err="1"/>
              <a:t>Nirmesh</a:t>
            </a:r>
            <a:r>
              <a:rPr lang="en-US" sz="1600" dirty="0"/>
              <a:t> J. Shah, </a:t>
            </a:r>
            <a:r>
              <a:rPr lang="en-US" sz="1600" dirty="0" err="1"/>
              <a:t>Maulik</a:t>
            </a:r>
            <a:r>
              <a:rPr lang="en-US" sz="1600" dirty="0"/>
              <a:t> C </a:t>
            </a:r>
            <a:r>
              <a:rPr lang="en-US" sz="1600" dirty="0" err="1"/>
              <a:t>Madhavi</a:t>
            </a:r>
            <a:r>
              <a:rPr lang="en-US" sz="1600" dirty="0"/>
              <a:t>, and Hemant A. </a:t>
            </a:r>
            <a:r>
              <a:rPr lang="en-US" sz="1600" dirty="0" err="1"/>
              <a:t>Patil</a:t>
            </a:r>
            <a:r>
              <a:rPr lang="en-US" sz="1600" dirty="0"/>
              <a:t>, “Unsupervised vocal tract length warped posterior features for non-parallel voice conversion,” in INTERSPEECH, Hyderabad, India, 2018, pp. 1968–1972.</a:t>
            </a:r>
            <a:endParaRPr lang="en-US" sz="1600" dirty="0" smtClean="0"/>
          </a:p>
        </p:txBody>
      </p:sp>
      <p:graphicFrame>
        <p:nvGraphicFramePr>
          <p:cNvPr id="1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8598954"/>
              </p:ext>
            </p:extLst>
          </p:nvPr>
        </p:nvGraphicFramePr>
        <p:xfrm>
          <a:off x="7155101" y="1109451"/>
          <a:ext cx="4970910" cy="23070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816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72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1700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148588"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Source </a:t>
                      </a:r>
                    </a:p>
                    <a:p>
                      <a:r>
                        <a:rPr lang="en-US" sz="2400" dirty="0" smtClean="0"/>
                        <a:t>Speaker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Converted </a:t>
                      </a:r>
                    </a:p>
                    <a:p>
                      <a:r>
                        <a:rPr lang="en-US" sz="2400" dirty="0" smtClean="0"/>
                        <a:t>Voice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Target</a:t>
                      </a:r>
                    </a:p>
                    <a:p>
                      <a:r>
                        <a:rPr lang="en-US" sz="2400" dirty="0" smtClean="0"/>
                        <a:t> Speaker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5847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9" name="testsrc.wav">
            <a:hlinkClick r:id="" action="ppaction://media"/>
          </p:cNvPr>
          <p:cNvPicPr>
            <a:picLocks noRot="1"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7750767" y="2533416"/>
            <a:ext cx="524844" cy="609600"/>
          </a:xfrm>
          <a:prstGeom prst="rect">
            <a:avLst/>
          </a:prstGeom>
        </p:spPr>
      </p:pic>
      <p:pic>
        <p:nvPicPr>
          <p:cNvPr id="10" name="testtgt.wav">
            <a:hlinkClick r:id="" action="ppaction://media"/>
          </p:cNvPr>
          <p:cNvPicPr>
            <a:picLocks noRot="1"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11281972" y="2546733"/>
            <a:ext cx="524844" cy="609600"/>
          </a:xfrm>
          <a:prstGeom prst="rect">
            <a:avLst/>
          </a:prstGeom>
        </p:spPr>
      </p:pic>
      <p:pic>
        <p:nvPicPr>
          <p:cNvPr id="12" name="gan.wav">
            <a:hlinkClick r:id="" action="ppaction://media"/>
          </p:cNvPr>
          <p:cNvPicPr>
            <a:picLocks noRot="1"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9621824" y="2533416"/>
            <a:ext cx="524844" cy="60960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1323674" y="0"/>
            <a:ext cx="9958298" cy="776288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5"/>
                </a:solidFill>
              </a:rPr>
              <a:t>Applications (contd.): Voice Conversion</a:t>
            </a:r>
            <a:endParaRPr lang="en-US" b="1" dirty="0">
              <a:solidFill>
                <a:schemeClr val="accent5"/>
              </a:solidFill>
            </a:endParaRPr>
          </a:p>
        </p:txBody>
      </p:sp>
      <p:pic>
        <p:nvPicPr>
          <p:cNvPr id="15" name="Picture 3" descr="H:\PPT\Picture3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80" y="853635"/>
            <a:ext cx="6873766" cy="3165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35373" y="4243381"/>
            <a:ext cx="5667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Figure:</a:t>
            </a:r>
            <a:r>
              <a:rPr lang="en-US" dirty="0" smtClean="0"/>
              <a:t> General System Architecture of Voice Conversion.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0341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3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53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090448" y="1039048"/>
            <a:ext cx="10113579" cy="4382543"/>
            <a:chOff x="56166" y="563890"/>
            <a:chExt cx="11948243" cy="496280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9291" y="563890"/>
              <a:ext cx="9368852" cy="4962803"/>
            </a:xfrm>
            <a:prstGeom prst="rect">
              <a:avLst/>
            </a:prstGeom>
          </p:spPr>
        </p:pic>
        <p:cxnSp>
          <p:nvCxnSpPr>
            <p:cNvPr id="5" name="Straight Arrow Connector 4"/>
            <p:cNvCxnSpPr/>
            <p:nvPr/>
          </p:nvCxnSpPr>
          <p:spPr>
            <a:xfrm flipH="1">
              <a:off x="6970426" y="2191219"/>
              <a:ext cx="2933489" cy="22219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6" name="TextBox 5"/>
            <p:cNvSpPr txBox="1"/>
            <p:nvPr/>
          </p:nvSpPr>
          <p:spPr>
            <a:xfrm>
              <a:off x="9930764" y="1951352"/>
              <a:ext cx="2073645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v-GAN:</a:t>
              </a:r>
            </a:p>
            <a:p>
              <a:r>
                <a:rPr lang="en-US" dirty="0" smtClean="0"/>
                <a:t>Very poor mask </a:t>
              </a:r>
            </a:p>
            <a:p>
              <a:r>
                <a:rPr lang="en-US" dirty="0"/>
                <a:t>p</a:t>
              </a:r>
              <a:r>
                <a:rPr lang="en-US" dirty="0" smtClean="0"/>
                <a:t>rediction by v-GAN</a:t>
              </a:r>
              <a:endParaRPr lang="en-US" dirty="0"/>
            </a:p>
          </p:txBody>
        </p:sp>
        <p:cxnSp>
          <p:nvCxnSpPr>
            <p:cNvPr id="7" name="Straight Arrow Connector 6"/>
            <p:cNvCxnSpPr/>
            <p:nvPr/>
          </p:nvCxnSpPr>
          <p:spPr>
            <a:xfrm flipH="1">
              <a:off x="9656578" y="3135849"/>
              <a:ext cx="274186" cy="4338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cxnSp>
          <p:nvCxnSpPr>
            <p:cNvPr id="8" name="Straight Arrow Connector 7"/>
            <p:cNvCxnSpPr/>
            <p:nvPr/>
          </p:nvCxnSpPr>
          <p:spPr>
            <a:xfrm>
              <a:off x="1349115" y="2211688"/>
              <a:ext cx="719528" cy="20172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56166" y="1571652"/>
              <a:ext cx="187237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DNN:</a:t>
              </a:r>
              <a:r>
                <a:rPr lang="en-US" dirty="0" smtClean="0"/>
                <a:t> Better than </a:t>
              </a:r>
            </a:p>
            <a:p>
              <a:r>
                <a:rPr lang="en-US" dirty="0" smtClean="0"/>
                <a:t>v-GAN, </a:t>
              </a:r>
              <a:r>
                <a:rPr lang="en-US" dirty="0"/>
                <a:t>n</a:t>
              </a:r>
              <a:r>
                <a:rPr lang="en-US" dirty="0" smtClean="0"/>
                <a:t>ot better</a:t>
              </a:r>
            </a:p>
            <a:p>
              <a:r>
                <a:rPr lang="en-US" dirty="0" smtClean="0"/>
                <a:t>than </a:t>
              </a:r>
            </a:p>
            <a:p>
              <a:r>
                <a:rPr lang="en-US" dirty="0" smtClean="0"/>
                <a:t>MMSE-GAN</a:t>
              </a:r>
              <a:endParaRPr lang="en-US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>
              <a:off x="1358912" y="1011359"/>
              <a:ext cx="719528" cy="20172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56166" y="689629"/>
              <a:ext cx="13547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Oracle mask</a:t>
              </a:r>
              <a:endParaRPr lang="en-US" b="1" dirty="0"/>
            </a:p>
          </p:txBody>
        </p:sp>
      </p:grpSp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26243" y="86944"/>
            <a:ext cx="11740466" cy="776288"/>
          </a:xfrm>
        </p:spPr>
        <p:txBody>
          <a:bodyPr>
            <a:normAutofit/>
          </a:bodyPr>
          <a:lstStyle/>
          <a:p>
            <a:pPr algn="ctr"/>
            <a:r>
              <a:rPr lang="en-US" b="1" dirty="0" smtClean="0">
                <a:solidFill>
                  <a:schemeClr val="accent5"/>
                </a:solidFill>
              </a:rPr>
              <a:t>Applications (contd.): Speech Enhancement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05982" y="5388910"/>
            <a:ext cx="11360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 smtClean="0"/>
              <a:t>Figure:</a:t>
            </a:r>
            <a:r>
              <a:rPr lang="en-US" dirty="0" smtClean="0"/>
              <a:t> (a</a:t>
            </a:r>
            <a:r>
              <a:rPr lang="en-US" dirty="0"/>
              <a:t>) Oracle mask, G</a:t>
            </a:r>
            <a:r>
              <a:rPr lang="en-US" dirty="0" smtClean="0"/>
              <a:t>ammatone </a:t>
            </a:r>
            <a:r>
              <a:rPr lang="en-US" dirty="0"/>
              <a:t>spectrum of (b) clean speech, (c) </a:t>
            </a:r>
            <a:r>
              <a:rPr lang="en-US" dirty="0" smtClean="0"/>
              <a:t>noisy speech</a:t>
            </a:r>
            <a:r>
              <a:rPr lang="en-US" dirty="0"/>
              <a:t>. Predicted mask using (</a:t>
            </a:r>
            <a:r>
              <a:rPr lang="en-US" dirty="0" smtClean="0"/>
              <a:t>d) DNN</a:t>
            </a:r>
            <a:r>
              <a:rPr lang="en-US" dirty="0"/>
              <a:t>, (</a:t>
            </a:r>
            <a:r>
              <a:rPr lang="en-US" dirty="0" smtClean="0"/>
              <a:t>e) GAN</a:t>
            </a:r>
            <a:r>
              <a:rPr lang="en-US" dirty="0"/>
              <a:t>, (f) M</a:t>
            </a:r>
            <a:r>
              <a:rPr lang="en-US" dirty="0" smtClean="0"/>
              <a:t>MSE-GAN. Gammatone </a:t>
            </a:r>
            <a:r>
              <a:rPr lang="en-US" dirty="0"/>
              <a:t>spectrum of reconstructed speech using (g) DNN, (h) GAN, (</a:t>
            </a:r>
            <a:r>
              <a:rPr lang="en-US" dirty="0" err="1" smtClean="0"/>
              <a:t>i</a:t>
            </a:r>
            <a:r>
              <a:rPr lang="en-US" dirty="0" smtClean="0"/>
              <a:t>) MMSE-GAN</a:t>
            </a:r>
            <a:r>
              <a:rPr lang="en-US" dirty="0"/>
              <a:t>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2936" y="5974744"/>
            <a:ext cx="1167699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Source:</a:t>
            </a:r>
          </a:p>
          <a:p>
            <a:r>
              <a:rPr lang="en-US" sz="1450" dirty="0"/>
              <a:t>Meet H. </a:t>
            </a:r>
            <a:r>
              <a:rPr lang="en-US" sz="1450" dirty="0" err="1"/>
              <a:t>Soni</a:t>
            </a:r>
            <a:r>
              <a:rPr lang="en-US" sz="1450" dirty="0"/>
              <a:t>, Neil Shah, and Hemant A. </a:t>
            </a:r>
            <a:r>
              <a:rPr lang="en-US" sz="1450" dirty="0" err="1"/>
              <a:t>Patil</a:t>
            </a:r>
            <a:r>
              <a:rPr lang="en-US" sz="1450" dirty="0"/>
              <a:t>, ”Time-Frequency masking-based speech enhancement using </a:t>
            </a:r>
            <a:r>
              <a:rPr lang="en-US" sz="1450" dirty="0" smtClean="0"/>
              <a:t>Generative Adversarial </a:t>
            </a:r>
            <a:r>
              <a:rPr lang="en-US" sz="1450" dirty="0"/>
              <a:t>Network</a:t>
            </a:r>
            <a:r>
              <a:rPr lang="en-US" sz="1450" dirty="0" smtClean="0"/>
              <a:t>”, </a:t>
            </a:r>
            <a:r>
              <a:rPr lang="en-US" sz="1600" dirty="0"/>
              <a:t>in IEEE </a:t>
            </a:r>
            <a:r>
              <a:rPr lang="en-US" sz="1600" dirty="0" smtClean="0"/>
              <a:t>International Conference </a:t>
            </a:r>
            <a:r>
              <a:rPr lang="en-US" sz="1600" dirty="0"/>
              <a:t>on Acoustics, Speech, and Signal Processing (ICASSP), </a:t>
            </a:r>
            <a:r>
              <a:rPr lang="en-US" sz="1600" dirty="0" smtClean="0"/>
              <a:t>Calgary, </a:t>
            </a:r>
            <a:r>
              <a:rPr lang="pt-BR" sz="1600" dirty="0" smtClean="0"/>
              <a:t>Alberta</a:t>
            </a:r>
            <a:r>
              <a:rPr lang="pt-BR" sz="1600" dirty="0"/>
              <a:t>, Canada, 2018, pp. 5039–5043.</a:t>
            </a:r>
            <a:endParaRPr lang="en-US" sz="1450" dirty="0"/>
          </a:p>
        </p:txBody>
      </p:sp>
    </p:spTree>
    <p:extLst>
      <p:ext uri="{BB962C8B-B14F-4D97-AF65-F5344CB8AC3E}">
        <p14:creationId xmlns:p14="http://schemas.microsoft.com/office/powerpoint/2010/main" val="312301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903" y="1040524"/>
            <a:ext cx="7119221" cy="394202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8758" y="264236"/>
            <a:ext cx="11821213" cy="776288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accent5"/>
                </a:solidFill>
              </a:rPr>
              <a:t>Applications (contd.): </a:t>
            </a:r>
            <a:r>
              <a:rPr lang="en-US" b="1" dirty="0">
                <a:solidFill>
                  <a:schemeClr val="accent5"/>
                </a:solidFill>
              </a:rPr>
              <a:t>Text-to-Image </a:t>
            </a:r>
            <a:r>
              <a:rPr lang="en-US" b="1" dirty="0" smtClean="0">
                <a:solidFill>
                  <a:schemeClr val="accent5"/>
                </a:solidFill>
              </a:rPr>
              <a:t>Synthesis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30924" y="4889824"/>
            <a:ext cx="1105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Figure</a:t>
            </a:r>
            <a:r>
              <a:rPr lang="en-US" sz="2400" dirty="0" smtClean="0"/>
              <a:t>: Examples of Text-to-Image Synthesis.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5351489"/>
            <a:ext cx="116185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Source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Ian J. </a:t>
            </a:r>
            <a:r>
              <a:rPr lang="en-US" dirty="0" err="1" smtClean="0"/>
              <a:t>Goodfellow</a:t>
            </a:r>
            <a:r>
              <a:rPr lang="en-US" dirty="0" smtClean="0"/>
              <a:t>, “</a:t>
            </a:r>
            <a:r>
              <a:rPr lang="en-US" dirty="0"/>
              <a:t>T</a:t>
            </a:r>
            <a:r>
              <a:rPr lang="en-US" dirty="0" smtClean="0"/>
              <a:t>utorial</a:t>
            </a:r>
            <a:r>
              <a:rPr lang="en-US" dirty="0"/>
              <a:t>: Generative adversarial </a:t>
            </a:r>
            <a:r>
              <a:rPr lang="en-US" dirty="0" smtClean="0"/>
              <a:t>networks”,</a:t>
            </a:r>
            <a:r>
              <a:rPr lang="en-US" dirty="0"/>
              <a:t> </a:t>
            </a:r>
            <a:r>
              <a:rPr lang="en-US" dirty="0" smtClean="0"/>
              <a:t>In</a:t>
            </a:r>
            <a:r>
              <a:rPr lang="en-US" dirty="0"/>
              <a:t> </a:t>
            </a:r>
            <a:r>
              <a:rPr lang="en-US" i="1" dirty="0"/>
              <a:t>Advances in </a:t>
            </a:r>
            <a:r>
              <a:rPr lang="en-US" i="1" dirty="0" smtClean="0"/>
              <a:t>Neural Information Processing Systems</a:t>
            </a:r>
            <a:r>
              <a:rPr lang="en-US" dirty="0" smtClean="0"/>
              <a:t>, 2016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Zhang, H., Xu, T., Li, H., Zhang, S., Huang, X., Wang, X., and Metaxas</a:t>
            </a:r>
            <a:r>
              <a:rPr lang="en-US" dirty="0" smtClean="0"/>
              <a:t>, D., “</a:t>
            </a:r>
            <a:r>
              <a:rPr lang="en-US" dirty="0" err="1" smtClean="0"/>
              <a:t>Stackgan</a:t>
            </a:r>
            <a:r>
              <a:rPr lang="en-US" dirty="0"/>
              <a:t>: Text to photo-realistic image synthesis with </a:t>
            </a:r>
            <a:r>
              <a:rPr lang="en-US" dirty="0" smtClean="0"/>
              <a:t>stacked generative </a:t>
            </a:r>
            <a:r>
              <a:rPr lang="en-US" dirty="0"/>
              <a:t>adversarial </a:t>
            </a:r>
            <a:r>
              <a:rPr lang="en-US" dirty="0" smtClean="0"/>
              <a:t>networks,” </a:t>
            </a:r>
            <a:r>
              <a:rPr lang="en-US" dirty="0" err="1"/>
              <a:t>arXiv</a:t>
            </a:r>
            <a:r>
              <a:rPr lang="en-US" dirty="0"/>
              <a:t> preprint </a:t>
            </a:r>
            <a:r>
              <a:rPr lang="en-US" dirty="0" smtClean="0"/>
              <a:t>arXiv:1612.03242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2501621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Speech Research Group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97CAF-328F-47D2-8686-1B7FB3CD49A2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7" name="Picture 6" descr="F:\S4P_2017_pics\09_07_2017\DSC03210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3" t="8612" r="2501" b="2305"/>
          <a:stretch/>
        </p:blipFill>
        <p:spPr bwMode="auto">
          <a:xfrm>
            <a:off x="0" y="1219200"/>
            <a:ext cx="12192000" cy="56388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779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-101599" y="325335"/>
            <a:ext cx="12293599" cy="91233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b="1" dirty="0" smtClean="0">
                <a:solidFill>
                  <a:schemeClr val="accent5"/>
                </a:solidFill>
              </a:rPr>
              <a:t>Applications (contd.): Learning Distributed </a:t>
            </a:r>
            <a:r>
              <a:rPr lang="en-US" sz="4000" b="1" dirty="0">
                <a:solidFill>
                  <a:schemeClr val="accent5"/>
                </a:solidFill>
              </a:rPr>
              <a:t>R</a:t>
            </a:r>
            <a:r>
              <a:rPr lang="en-US" sz="4000" b="1" dirty="0" smtClean="0">
                <a:solidFill>
                  <a:schemeClr val="accent5"/>
                </a:solidFill>
              </a:rPr>
              <a:t>epresentation</a:t>
            </a:r>
            <a:r>
              <a:rPr lang="en-US" b="1" dirty="0">
                <a:solidFill>
                  <a:schemeClr val="accent5"/>
                </a:solidFill>
              </a:rPr>
              <a:t/>
            </a:r>
            <a:br>
              <a:rPr lang="en-US" b="1" dirty="0">
                <a:solidFill>
                  <a:schemeClr val="accent5"/>
                </a:solidFill>
              </a:rPr>
            </a:br>
            <a:endParaRPr lang="en-US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0474" y="863232"/>
            <a:ext cx="7537557" cy="34447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5534561"/>
            <a:ext cx="11618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/>
              <a:t>Source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Ian J. </a:t>
            </a:r>
            <a:r>
              <a:rPr lang="en-US" sz="1600" dirty="0" err="1" smtClean="0"/>
              <a:t>Goodfellow</a:t>
            </a:r>
            <a:r>
              <a:rPr lang="en-US" sz="1600" dirty="0" smtClean="0"/>
              <a:t>, “</a:t>
            </a:r>
            <a:r>
              <a:rPr lang="en-US" sz="1600" dirty="0"/>
              <a:t>T</a:t>
            </a:r>
            <a:r>
              <a:rPr lang="en-US" sz="1600" dirty="0" smtClean="0"/>
              <a:t>utorial</a:t>
            </a:r>
            <a:r>
              <a:rPr lang="en-US" sz="1600" dirty="0"/>
              <a:t>: Generative adversarial </a:t>
            </a:r>
            <a:r>
              <a:rPr lang="en-US" sz="1600" dirty="0" smtClean="0"/>
              <a:t>networks”,</a:t>
            </a:r>
            <a:r>
              <a:rPr lang="en-US" sz="1600" dirty="0"/>
              <a:t> </a:t>
            </a:r>
            <a:r>
              <a:rPr lang="en-US" sz="1600" dirty="0" smtClean="0"/>
              <a:t>In</a:t>
            </a:r>
            <a:r>
              <a:rPr lang="en-US" sz="1600" dirty="0"/>
              <a:t> </a:t>
            </a:r>
            <a:r>
              <a:rPr lang="en-US" sz="1600" i="1" dirty="0"/>
              <a:t>Advances in </a:t>
            </a:r>
            <a:r>
              <a:rPr lang="en-US" sz="1600" i="1" dirty="0" smtClean="0"/>
              <a:t>Neural Information Processing Systems</a:t>
            </a:r>
            <a:r>
              <a:rPr lang="en-US" sz="1600" dirty="0" smtClean="0"/>
              <a:t>, 2016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/>
              <a:t>Radford, A., Metz, L., and </a:t>
            </a:r>
            <a:r>
              <a:rPr lang="en-US" sz="1600" dirty="0" err="1"/>
              <a:t>Chintala</a:t>
            </a:r>
            <a:r>
              <a:rPr lang="en-US" sz="1600" dirty="0"/>
              <a:t>, S</a:t>
            </a:r>
            <a:r>
              <a:rPr lang="en-US" sz="1600" dirty="0" smtClean="0"/>
              <a:t>., “Unsupervised representation learning </a:t>
            </a:r>
            <a:r>
              <a:rPr lang="en-US" sz="1600" dirty="0"/>
              <a:t>with deep convolutional generative adversarial </a:t>
            </a:r>
            <a:r>
              <a:rPr lang="en-US" sz="1600" dirty="0" smtClean="0"/>
              <a:t>networks”, </a:t>
            </a:r>
            <a:r>
              <a:rPr lang="en-US" sz="1600" dirty="0" err="1" smtClean="0"/>
              <a:t>arXiv</a:t>
            </a:r>
            <a:r>
              <a:rPr lang="en-US" sz="1600" dirty="0" smtClean="0"/>
              <a:t> preprint </a:t>
            </a:r>
            <a:r>
              <a:rPr lang="en-US" sz="1600" dirty="0"/>
              <a:t>arXiv:1511.06434 .</a:t>
            </a:r>
            <a:endParaRPr lang="en-US" sz="16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561623" y="4414212"/>
            <a:ext cx="114764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smtClean="0"/>
              <a:t>Figure: </a:t>
            </a:r>
            <a:r>
              <a:rPr lang="en-US" sz="2400" dirty="0" smtClean="0"/>
              <a:t>GANs </a:t>
            </a:r>
            <a:r>
              <a:rPr lang="en-US" sz="2400" dirty="0"/>
              <a:t>can learn a distributed </a:t>
            </a:r>
            <a:r>
              <a:rPr lang="en-US" sz="2400" dirty="0" smtClean="0"/>
              <a:t>representation that </a:t>
            </a:r>
            <a:r>
              <a:rPr lang="en-US" sz="2400" dirty="0"/>
              <a:t>disentangles the concept of gender from the concept of wearing </a:t>
            </a:r>
            <a:r>
              <a:rPr lang="en-US" sz="2400" dirty="0" smtClean="0"/>
              <a:t>glasses.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4114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024" y="1045187"/>
            <a:ext cx="10344150" cy="23812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4773420"/>
            <a:ext cx="11618506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/>
              <a:t>Source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Antonia Creswell, </a:t>
            </a:r>
            <a:r>
              <a:rPr lang="en-US" sz="1600" dirty="0"/>
              <a:t>Tom White, Vincent </a:t>
            </a:r>
            <a:r>
              <a:rPr lang="en-US" sz="1600" dirty="0" err="1"/>
              <a:t>Dumoulin</a:t>
            </a:r>
            <a:r>
              <a:rPr lang="en-US" sz="1600" dirty="0"/>
              <a:t>, Kai </a:t>
            </a:r>
            <a:r>
              <a:rPr lang="en-US" sz="1600" dirty="0" err="1"/>
              <a:t>Arulkumaran</a:t>
            </a:r>
            <a:r>
              <a:rPr lang="en-US" sz="1600" dirty="0"/>
              <a:t>, </a:t>
            </a:r>
            <a:r>
              <a:rPr lang="en-US" sz="1600" dirty="0" err="1"/>
              <a:t>Biswa</a:t>
            </a:r>
            <a:r>
              <a:rPr lang="en-US" sz="1600" dirty="0"/>
              <a:t> </a:t>
            </a:r>
            <a:r>
              <a:rPr lang="en-US" sz="1600" dirty="0" err="1"/>
              <a:t>Sengupta</a:t>
            </a:r>
            <a:r>
              <a:rPr lang="en-US" sz="1600" dirty="0"/>
              <a:t>, and Anil A. </a:t>
            </a:r>
            <a:r>
              <a:rPr lang="en-US" sz="1600" dirty="0" err="1"/>
              <a:t>Bharath</a:t>
            </a:r>
            <a:r>
              <a:rPr lang="en-US" sz="1600" dirty="0"/>
              <a:t>. "Generative adversarial networks: An overview." </a:t>
            </a:r>
            <a:r>
              <a:rPr lang="en-US" sz="1600" i="1" dirty="0"/>
              <a:t>IEEE Signal Processing </a:t>
            </a:r>
            <a:r>
              <a:rPr lang="en-US" sz="1600" i="1" dirty="0" smtClean="0"/>
              <a:t>Magazine, vol.</a:t>
            </a:r>
            <a:r>
              <a:rPr lang="en-US" sz="1600" dirty="0"/>
              <a:t> 35, no. </a:t>
            </a:r>
            <a:r>
              <a:rPr lang="en-US" sz="1600" dirty="0" smtClean="0"/>
              <a:t>1, Jan. 2018, pp: </a:t>
            </a:r>
            <a:r>
              <a:rPr lang="en-US" sz="1600" dirty="0"/>
              <a:t>53-65</a:t>
            </a:r>
            <a:r>
              <a:rPr lang="en-US" sz="16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V. Dumoulin, I. Belghazi, B. Poole, O. Mastropietro, A. Lamb</a:t>
            </a:r>
            <a:r>
              <a:rPr lang="it-IT" sz="1600" dirty="0" smtClean="0"/>
              <a:t>, </a:t>
            </a:r>
            <a:r>
              <a:rPr lang="en-US" sz="1600" dirty="0" smtClean="0"/>
              <a:t>M</a:t>
            </a:r>
            <a:r>
              <a:rPr lang="en-US" sz="1600" dirty="0"/>
              <a:t>. </a:t>
            </a:r>
            <a:r>
              <a:rPr lang="en-US" sz="1600" dirty="0" err="1"/>
              <a:t>Arjovsky</a:t>
            </a:r>
            <a:r>
              <a:rPr lang="en-US" sz="1600" dirty="0"/>
              <a:t>, and A. </a:t>
            </a:r>
            <a:r>
              <a:rPr lang="en-US" sz="1600" dirty="0" err="1"/>
              <a:t>Courville</a:t>
            </a:r>
            <a:r>
              <a:rPr lang="en-US" sz="1600" dirty="0"/>
              <a:t>, “</a:t>
            </a:r>
            <a:r>
              <a:rPr lang="en-US" sz="1600" dirty="0" err="1"/>
              <a:t>Adversarially</a:t>
            </a:r>
            <a:r>
              <a:rPr lang="en-US" sz="1600" dirty="0"/>
              <a:t> learned inference,” </a:t>
            </a:r>
            <a:r>
              <a:rPr lang="en-US" sz="1600" dirty="0" smtClean="0"/>
              <a:t>in Proceedings </a:t>
            </a:r>
            <a:r>
              <a:rPr lang="en-US" sz="1600" dirty="0"/>
              <a:t>of the International </a:t>
            </a:r>
            <a:r>
              <a:rPr lang="en-US" sz="1600" dirty="0" smtClean="0"/>
              <a:t>Conference on </a:t>
            </a:r>
            <a:r>
              <a:rPr lang="en-US" sz="1600" dirty="0"/>
              <a:t>Learning Representations, 2017</a:t>
            </a:r>
            <a:r>
              <a:rPr lang="en-US" sz="16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Ian </a:t>
            </a:r>
            <a:r>
              <a:rPr lang="en-US" sz="1600" dirty="0"/>
              <a:t>J. </a:t>
            </a:r>
            <a:r>
              <a:rPr lang="en-US" sz="1600" dirty="0" err="1"/>
              <a:t>Goodfellow</a:t>
            </a:r>
            <a:r>
              <a:rPr lang="en-US" sz="1600" dirty="0"/>
              <a:t>, “Tutorial: Generative adversarial networks”, In </a:t>
            </a:r>
            <a:r>
              <a:rPr lang="en-US" sz="1600" i="1" dirty="0"/>
              <a:t>Advances in Neural Information Processing Systems</a:t>
            </a:r>
            <a:r>
              <a:rPr lang="en-US" sz="1600" dirty="0"/>
              <a:t>, 2016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n-US" sz="1600" b="1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733424" y="3276584"/>
            <a:ext cx="110568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Figure</a:t>
            </a:r>
            <a:r>
              <a:rPr lang="en-US" sz="2000" dirty="0" smtClean="0"/>
              <a:t>: Example of Applying Smile Vector with an ALI Model. </a:t>
            </a:r>
            <a:endParaRPr lang="en-US" sz="20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56181" y="-59675"/>
            <a:ext cx="11062325" cy="77628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5"/>
                </a:solidFill>
              </a:rPr>
              <a:t>Applications (contd.): </a:t>
            </a:r>
            <a:r>
              <a:rPr lang="en-US" sz="4000" b="1" dirty="0">
                <a:solidFill>
                  <a:schemeClr val="accent5"/>
                </a:solidFill>
              </a:rPr>
              <a:t>Applying Smile Vector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3884321"/>
            <a:ext cx="1105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Another Application: Conversion of old to young looking face.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63589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647497" y="86944"/>
            <a:ext cx="9272751" cy="651965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chemeClr val="accent5"/>
                </a:solidFill>
              </a:rPr>
              <a:t>Generative Adversarial Networks (GANs)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0504" y="5934670"/>
            <a:ext cx="11618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Source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Ian J. </a:t>
            </a:r>
            <a:r>
              <a:rPr lang="en-US" dirty="0" err="1" smtClean="0"/>
              <a:t>Goodfellow</a:t>
            </a:r>
            <a:r>
              <a:rPr lang="en-US" dirty="0"/>
              <a:t>, </a:t>
            </a:r>
            <a:r>
              <a:rPr lang="en-US" dirty="0" err="1" smtClean="0"/>
              <a:t>Pouget-Abadie</a:t>
            </a:r>
            <a:r>
              <a:rPr lang="en-US" dirty="0"/>
              <a:t>, Mehdi Mirza, Bing Xu, David </a:t>
            </a:r>
            <a:r>
              <a:rPr lang="en-US" dirty="0" err="1"/>
              <a:t>Warde</a:t>
            </a:r>
            <a:r>
              <a:rPr lang="en-US" dirty="0"/>
              <a:t>-Farley, </a:t>
            </a:r>
            <a:r>
              <a:rPr lang="en-US" dirty="0" err="1"/>
              <a:t>Sherjil</a:t>
            </a:r>
            <a:r>
              <a:rPr lang="en-US" dirty="0"/>
              <a:t> </a:t>
            </a:r>
            <a:r>
              <a:rPr lang="en-US" dirty="0" err="1"/>
              <a:t>Ozair</a:t>
            </a:r>
            <a:r>
              <a:rPr lang="en-US" dirty="0"/>
              <a:t>, Aaron </a:t>
            </a:r>
            <a:r>
              <a:rPr lang="en-US" dirty="0" err="1"/>
              <a:t>Courville</a:t>
            </a:r>
            <a:r>
              <a:rPr lang="en-US" dirty="0"/>
              <a:t>, and </a:t>
            </a:r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</a:t>
            </a:r>
            <a:r>
              <a:rPr lang="en-US" dirty="0"/>
              <a:t>. "Generative </a:t>
            </a:r>
            <a:r>
              <a:rPr lang="en-US" dirty="0" smtClean="0"/>
              <a:t>Adversarial </a:t>
            </a:r>
            <a:r>
              <a:rPr lang="en-US" dirty="0"/>
              <a:t>nets." In </a:t>
            </a:r>
            <a:r>
              <a:rPr lang="en-US" i="1" dirty="0"/>
              <a:t>Advances in </a:t>
            </a:r>
            <a:r>
              <a:rPr lang="en-US" i="1" dirty="0" smtClean="0"/>
              <a:t>Neural Information Processing Systems</a:t>
            </a:r>
            <a:r>
              <a:rPr lang="en-US" dirty="0"/>
              <a:t>, pp. 2672-2680. 2014</a:t>
            </a:r>
            <a:endParaRPr lang="en-US" b="1" dirty="0" smtClean="0"/>
          </a:p>
        </p:txBody>
      </p:sp>
      <p:pic>
        <p:nvPicPr>
          <p:cNvPr id="18" name="Picture 3" descr="H:\PPT\Block_GA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212" y="1254360"/>
            <a:ext cx="9101274" cy="2476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9393" y="3731171"/>
            <a:ext cx="113607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Figure:</a:t>
            </a:r>
            <a:r>
              <a:rPr lang="en-US" sz="2000" dirty="0" smtClean="0"/>
              <a:t> Generative Adversarial Network Schematic Representations.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/>
              <p:cNvSpPr txBox="1"/>
              <p:nvPr/>
            </p:nvSpPr>
            <p:spPr>
              <a:xfrm>
                <a:off x="1016212" y="5053066"/>
                <a:ext cx="9850838" cy="5021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kumimoji="0" lang="en-US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sub>
                      </m:sSub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sz="2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2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kumimoji="0" lang="en-US" sz="2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+</m:t>
                      </m:r>
                      <m:sSub>
                        <m:sSub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b>
                            <m:sSub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sub>
                      </m:sSub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8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en-US" sz="2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)))</m:t>
                          </m:r>
                        </m:e>
                      </m:func>
                      <m:r>
                        <a:rPr lang="en-US" sz="2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20" name="TextBox 1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6212" y="5053066"/>
                <a:ext cx="9850838" cy="50218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TextBox 20"/>
          <p:cNvSpPr txBox="1"/>
          <p:nvPr/>
        </p:nvSpPr>
        <p:spPr>
          <a:xfrm>
            <a:off x="40504" y="4402033"/>
            <a:ext cx="3382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Objective Function: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45302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7716"/>
            <a:ext cx="9272751" cy="599283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5"/>
                </a:solidFill>
              </a:rPr>
              <a:t>Objective Function of GANs</a:t>
            </a:r>
            <a:endParaRPr lang="en-US" b="1" dirty="0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850746"/>
                <a:ext cx="11484356" cy="7166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Proposition </a:t>
                </a:r>
                <a:r>
                  <a:rPr lang="en-US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</a:t>
                </a:r>
                <a:r>
                  <a:rPr lang="en-US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</a:t>
                </a:r>
                <a:r>
                  <a:rPr lang="en-US" sz="2000" dirty="0"/>
                  <a:t>For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 panose="02040503050406030204" pitchFamily="18" charset="0"/>
                      </a:rPr>
                      <m:t>𝐺</m:t>
                    </m:r>
                  </m:oMath>
                </a14:m>
                <a:r>
                  <a:rPr lang="en-US" sz="2000" dirty="0"/>
                  <a:t> fixed, the optimal discriminator is</a:t>
                </a:r>
                <a:r>
                  <a:rPr lang="en-US" sz="2000" dirty="0" smtClean="0"/>
                  <a:t>,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𝑑𝑎𝑡𝑎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𝑑𝑎𝑡𝑎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000" b="0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50746"/>
                <a:ext cx="11484356" cy="716671"/>
              </a:xfrm>
              <a:prstGeom prst="rect">
                <a:avLst/>
              </a:prstGeom>
              <a:blipFill>
                <a:blip r:embed="rId2"/>
                <a:stretch>
                  <a:fillRect l="-53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-346842" y="2060264"/>
            <a:ext cx="4777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Proof:  </a:t>
            </a:r>
            <a:r>
              <a:rPr lang="en-US" sz="2000" dirty="0" smtClean="0"/>
              <a:t>Objective Function of GANs is</a:t>
            </a:r>
            <a:endParaRPr lang="en-US" sz="2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67051" y="2583135"/>
                <a:ext cx="8438207" cy="4303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sub>
                      </m:sSub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sz="2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24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+</m:t>
                      </m:r>
                      <m:sSub>
                        <m:sSub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𝑧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b>
                            <m:sSub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e>
                          </m:d>
                        </m:sub>
                      </m:sSub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𝒛</m:t>
                          </m:r>
                          <m:r>
                            <a:rPr lang="en-US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)))</m:t>
                          </m:r>
                        </m:e>
                      </m:func>
                      <m:r>
                        <a:rPr lang="en-US" sz="24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051" y="2583135"/>
                <a:ext cx="8438207" cy="430374"/>
              </a:xfrm>
              <a:prstGeom prst="rect">
                <a:avLst/>
              </a:prstGeom>
              <a:blipFill>
                <a:blip r:embed="rId3"/>
                <a:stretch>
                  <a:fillRect b="-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1167051" y="3524540"/>
                <a:ext cx="8978163" cy="5339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𝑉</m:t>
                      </m:r>
                      <m:d>
                        <m:d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𝐺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𝐷</m:t>
                          </m:r>
                        </m:e>
                      </m:d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nary>
                        <m:nary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log</m:t>
                              </m:r>
                            </m:fName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𝒙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))</m:t>
                              </m:r>
                            </m:e>
                          </m:func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𝑑𝑥</m:t>
                          </m:r>
                        </m:e>
                      </m:nary>
                      <m:r>
                        <a:rPr kumimoji="0" lang="en-US" sz="24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+</m:t>
                      </m:r>
                      <m:nary>
                        <m:naryPr>
                          <m:ctrl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𝑧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𝑧</m:t>
                              </m:r>
                            </m:e>
                          </m:d>
                          <m:func>
                            <m:funcPr>
                              <m:ctrlP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kumimoji="0" lang="en-US" sz="24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log</m:t>
                              </m:r>
                            </m:fName>
                            <m:e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(1−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𝐺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(</m:t>
                              </m:r>
                              <m:r>
                                <a:rPr kumimoji="0" lang="en-US" sz="2400" b="1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𝒛</m:t>
                              </m:r>
                              <m:r>
                                <a:rPr kumimoji="0" lang="en-US" sz="24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)))</m:t>
                              </m:r>
                            </m:e>
                          </m:func>
                          <m:r>
                            <a:rPr kumimoji="0" lang="en-US" sz="24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𝑑𝑧</m:t>
                          </m:r>
                        </m:e>
                      </m:nary>
                    </m:oMath>
                  </m:oMathPara>
                </a14:m>
                <a:endPara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7051" y="3524540"/>
                <a:ext cx="8978163" cy="5339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2460997" y="4503547"/>
                <a:ext cx="6889006" cy="11782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𝑧</m:t>
                    </m:r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p>
                      <m:sSup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𝐺</m:t>
                        </m:r>
                      </m:e>
                      <m:sup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−1</m:t>
                        </m:r>
                      </m:sup>
                    </m:sSup>
                    <m:d>
                      <m:d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𝑥</m:t>
                        </m:r>
                      </m:e>
                    </m:d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.</m:t>
                    </m:r>
                  </m:oMath>
                </a14:m>
                <a:r>
                  <a:rPr kumimoji="0" lang="en-US" sz="2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   Hence, </a:t>
                </a:r>
                <a14:m>
                  <m:oMath xmlns:m="http://schemas.openxmlformats.org/officeDocument/2006/math">
                    <m:r>
                      <a:rPr kumimoji="0" lang="en-US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𝑑𝑧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𝑑𝑥</m:t>
                        </m:r>
                      </m:den>
                    </m:f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f>
                      <m:fPr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</m:t>
                        </m:r>
                      </m:num>
                      <m:den>
                        <m: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𝑑𝑥</m:t>
                        </m:r>
                      </m:den>
                    </m:f>
                    <m:d>
                      <m:dPr>
                        <m:begChr m:val="["/>
                        <m:endChr m:val="]"/>
                        <m:ctrlPr>
                          <a:rPr kumimoji="0" lang="en-US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dPr>
                      <m:e>
                        <m:sSup>
                          <m:sSup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𝐺</m:t>
                            </m:r>
                          </m:e>
                          <m:sup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−1</m:t>
                            </m:r>
                          </m:sup>
                        </m:sSup>
                        <m:d>
                          <m:dPr>
                            <m:ctrlP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dPr>
                          <m:e>
                            <m:r>
                              <a:rPr kumimoji="0" lang="en-US" sz="24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𝑥</m:t>
                            </m:r>
                          </m:e>
                        </m:d>
                      </m:e>
                    </m:d>
                    <m:r>
                      <a:rPr kumimoji="0" lang="en-US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,</m:t>
                    </m:r>
                  </m:oMath>
                </a14:m>
                <a:endParaRPr kumimoji="0" lang="en-US" sz="24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0997" y="4503547"/>
                <a:ext cx="6889006" cy="117827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0" y="4847187"/>
            <a:ext cx="3382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Let us take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8454913" y="4878432"/>
                <a:ext cx="2364045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𝑑𝑧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</a:rPr>
                        <m:t>′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54913" y="4878432"/>
                <a:ext cx="2364045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/>
          <p:cNvSpPr txBox="1"/>
          <p:nvPr/>
        </p:nvSpPr>
        <p:spPr>
          <a:xfrm>
            <a:off x="7788166" y="4888942"/>
            <a:ext cx="8618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i.e., 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30521" y="5672597"/>
                <a:ext cx="11404127" cy="6263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e>
                          </m:func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+ 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  </m:t>
                      </m:r>
                      <m:nary>
                        <m:nary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e>
                          </m:func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′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521" y="5672597"/>
                <a:ext cx="11404127" cy="62632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4752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8676" y="86944"/>
            <a:ext cx="11918731" cy="77628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5"/>
                </a:solidFill>
              </a:rPr>
              <a:t>Understanding Objective Functions of GANs (Contd.)</a:t>
            </a:r>
            <a:endParaRPr lang="en-US" sz="4000" b="1" dirty="0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15007" y="1111631"/>
                <a:ext cx="11067393" cy="15441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sz="2400" dirty="0"/>
                  <a:t>For optimality, we have: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  <a:p>
                <a:pPr lvl="1"/>
                <a:endParaRPr lang="en-US" dirty="0"/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𝒛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5007" y="1111631"/>
                <a:ext cx="11067393" cy="1544141"/>
              </a:xfrm>
              <a:prstGeom prst="rect">
                <a:avLst/>
              </a:prstGeom>
              <a:blipFill>
                <a:blip r:embed="rId2"/>
                <a:stretch>
                  <a:fillRect t="-3150" b="-23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78676" y="3204868"/>
                <a:ext cx="11403723" cy="176612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𝑉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e>
                          </m:func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𝑧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p>
                              </m:s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(1−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e>
                          </m:func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p>
                          </m:s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′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𝑑𝑥</m:t>
                          </m:r>
                          <m:r>
                            <m:rPr>
                              <m:nor/>
                            </m:rPr>
                            <a:rPr lang="en-US" sz="2400" dirty="0"/>
                            <m:t> </m:t>
                          </m:r>
                        </m:e>
                      </m:nary>
                    </m:oMath>
                  </m:oMathPara>
                </a14:m>
                <a:endParaRPr lang="en-US" sz="2400" i="1" dirty="0">
                  <a:latin typeface="Cambria Math" panose="02040503050406030204" pitchFamily="18" charset="0"/>
                </a:endParaRPr>
              </a:p>
              <a:p>
                <a:pPr lvl="1" algn="ctr"/>
                <a:endParaRPr lang="en-US" i="1" dirty="0">
                  <a:latin typeface="Cambria Math" panose="02040503050406030204" pitchFamily="18" charset="0"/>
                </a:endParaRPr>
              </a:p>
              <a:p>
                <a:pPr lvl="1"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</a:rPr>
                        <m:t>  =</m:t>
                      </m:r>
                      <m:nary>
                        <m:nary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e>
                          </m:func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76" y="3204868"/>
                <a:ext cx="11403723" cy="176612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78676" y="5533152"/>
                <a:ext cx="5055936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:r>
                  <a:rPr lang="en-US" sz="2400" dirty="0"/>
                  <a:t>To maximize the quantity,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</a:rPr>
                      <m:t>𝑉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𝐺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676" y="5533152"/>
                <a:ext cx="5055936" cy="461665"/>
              </a:xfrm>
              <a:prstGeom prst="rect">
                <a:avLst/>
              </a:prstGeom>
              <a:blipFill>
                <a:blip r:embed="rId4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144813" y="5520089"/>
                <a:ext cx="3095297" cy="868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𝑎𝑟𝑔𝑚𝑎𝑥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sPre>
                    </m:oMath>
                  </m:oMathPara>
                </a14:m>
                <a:endParaRPr lang="en-US" sz="2400" dirty="0"/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44813" y="5520089"/>
                <a:ext cx="3095297" cy="8687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97952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70491" y="1250158"/>
                <a:ext cx="11235557" cy="9956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 xmlns:m="http://schemas.openxmlformats.org/officeDocument/2006/math">
                    <m:sPre>
                      <m:sPre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       </m:t>
                        </m:r>
                      </m:sub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𝑎𝑟𝑔𝑚𝑎𝑥</m:t>
                        </m:r>
                      </m:sup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𝑉</m:t>
                        </m:r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𝐺</m:t>
                            </m:r>
                          </m:e>
                        </m:d>
                      </m:e>
                    </m:sPre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sPre>
                      <m:sPre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PrePr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        </m:t>
                        </m:r>
                      </m:sub>
                      <m:sup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𝑎𝑟𝑔𝑚𝑎𝑥</m:t>
                        </m:r>
                      </m:sup>
                      <m:e>
                        <m:r>
                          <m:rPr>
                            <m:nor/>
                          </m:rPr>
                          <a:rPr lang="en-US" sz="2400" dirty="0"/>
                          <m:t>{</m:t>
                        </m:r>
                        <m:nary>
                          <m:nary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400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sub>
                          <m:sup/>
                          <m:e>
                            <m:sSub>
                              <m:sSub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𝑝</m:t>
                                </m:r>
                              </m:e>
                              <m:sub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𝑑𝑎𝑡𝑎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  <m:func>
                              <m:func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sz="2400">
                                    <a:latin typeface="Cambria Math" panose="02040503050406030204" pitchFamily="18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  <m:r>
                                  <a:rPr lang="en-US" sz="2400" i="1">
                                    <a:latin typeface="Cambria Math" panose="02040503050406030204" pitchFamily="18" charset="0"/>
                                  </a:rPr>
                                  <m:t>))</m:t>
                                </m:r>
                              </m:e>
                            </m:func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𝑑𝑥</m:t>
                            </m:r>
                          </m:e>
                        </m:nary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+  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  <m:d>
                          <m:d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b="1" i="1">
                                <a:latin typeface="Cambria Math" panose="02040503050406030204" pitchFamily="18" charset="0"/>
                              </a:rPr>
                              <m:t>𝒙</m:t>
                            </m:r>
                          </m:e>
                        </m:d>
                        <m:func>
                          <m:func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400">
                                <a:latin typeface="Cambria Math" panose="02040503050406030204" pitchFamily="18" charset="0"/>
                              </a:rPr>
                              <m:t>log</m:t>
                            </m:r>
                          </m:fName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(1−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  <m:d>
                              <m:dPr>
                                <m:ctrlPr>
                                  <a:rPr lang="en-US" sz="24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400" b="1" i="1">
                                    <a:latin typeface="Cambria Math" panose="02040503050406030204" pitchFamily="18" charset="0"/>
                                  </a:rPr>
                                  <m:t>𝒙</m:t>
                                </m:r>
                              </m:e>
                            </m:d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)</m:t>
                            </m:r>
                          </m:e>
                        </m:func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𝑑𝑥</m:t>
                        </m:r>
                      </m:e>
                    </m:sPre>
                  </m:oMath>
                </a14:m>
                <a:r>
                  <a:rPr lang="en-US" sz="2400" dirty="0" smtClean="0"/>
                  <a:t>}</a:t>
                </a:r>
                <a:endParaRPr lang="en-US" sz="2400" dirty="0"/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491" y="1250158"/>
                <a:ext cx="11235557" cy="995657"/>
              </a:xfrm>
              <a:prstGeom prst="rect">
                <a:avLst/>
              </a:prstGeom>
              <a:blipFill>
                <a:blip r:embed="rId2"/>
                <a:stretch>
                  <a:fillRect r="-4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1362"/>
            <a:ext cx="11918731" cy="77628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5"/>
                </a:solidFill>
              </a:rPr>
              <a:t>Understanding Objective Functions of GANs (Contd.)</a:t>
            </a:r>
            <a:endParaRPr lang="en-US" sz="4000" b="1" dirty="0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1057603" y="2155174"/>
                <a:ext cx="10350061" cy="95513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nary>
                        <m:nary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1" i="1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</m:d>
                                </m:e>
                              </m:d>
                            </m:e>
                          </m:func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𝒙</m:t>
                                  </m:r>
                                </m:e>
                              </m:d>
                            </m:e>
                          </m:d>
                        </m:e>
                      </m:func>
                      <m:r>
                        <a:rPr lang="en-US" sz="24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sz="2400" i="1">
                          <a:latin typeface="Cambria Math" panose="02040503050406030204" pitchFamily="18" charset="0"/>
                        </a:rPr>
                        <m:t>]=0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7603" y="2155174"/>
                <a:ext cx="10350061" cy="95513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963010" y="3642582"/>
                <a:ext cx="9806151" cy="21848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:r>
                  <a:rPr lang="en-US" sz="2400" dirty="0"/>
                  <a:t>Since,</a:t>
                </a:r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</a:rPr>
                        <m:t>=0 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 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 </m:t>
                      </m:r>
                    </m:oMath>
                  </m:oMathPara>
                </a14:m>
                <a:endParaRPr lang="en-US" sz="2400" dirty="0"/>
              </a:p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+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3010" y="3642582"/>
                <a:ext cx="9806151" cy="2184893"/>
              </a:xfrm>
              <a:prstGeom prst="rect">
                <a:avLst/>
              </a:prstGeom>
              <a:blipFill>
                <a:blip r:embed="rId4"/>
                <a:stretch>
                  <a:fillRect t="-22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30320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777767" y="1574444"/>
                <a:ext cx="9490842" cy="3892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       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  <a:p>
                <a:pPr lvl="1"/>
                <a:endParaRPr lang="en-US" sz="24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lang="en-US" sz="2400" i="1" dirty="0" smtClean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:endParaRPr lang="en-US" sz="2400" i="1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1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∴ 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−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𝐷</m:t>
                          </m:r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∗</m:t>
                          </m:r>
                        </m:sup>
                      </m:sSup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US" sz="240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 sz="2400" dirty="0"/>
              </a:p>
              <a:p>
                <a:pPr lvl="1"/>
                <a:endParaRPr lang="en-US" sz="2400" dirty="0" smtClean="0"/>
              </a:p>
              <a:p>
                <a:pPr lvl="1"/>
                <a:endParaRPr lang="en-US" sz="2400" dirty="0"/>
              </a:p>
              <a:p>
                <a:pPr lvl="1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  <m: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7767" y="1574444"/>
                <a:ext cx="9490842" cy="389254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78676" y="86944"/>
            <a:ext cx="11918731" cy="77628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5"/>
                </a:solidFill>
              </a:rPr>
              <a:t>Understanding Objective Functions of GANs (Contd.)</a:t>
            </a:r>
            <a:endParaRPr lang="en-US" sz="40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09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96123" y="1860382"/>
                <a:ext cx="3825765" cy="8687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1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sz="2400" i="1">
                          <a:latin typeface="Cambria Math" panose="02040503050406030204" pitchFamily="18" charset="0"/>
                        </a:rPr>
                        <m:t>= </m:t>
                      </m:r>
                      <m:sPre>
                        <m:sPre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      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𝑎𝑟𝑔𝑚𝑎𝑥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 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𝑉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</m:d>
                        </m:e>
                      </m:sPre>
                    </m:oMath>
                  </m:oMathPara>
                </a14:m>
                <a:endParaRPr lang="en-US" sz="2400" dirty="0"/>
              </a:p>
              <a:p>
                <a:pPr lvl="1"/>
                <a:endParaRPr lang="en-US" sz="24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96123" y="1860382"/>
                <a:ext cx="3825765" cy="86876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2231" y="1068501"/>
                <a:ext cx="4690900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1"/>
                <a:r>
                  <a:rPr lang="en-US" sz="2400" dirty="0" smtClean="0"/>
                  <a:t>Hence, Cost Function 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sSup>
                          <m:sSup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p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p>
                      </m:e>
                      <m: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</m:d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2231" y="1068501"/>
                <a:ext cx="4690900" cy="461665"/>
              </a:xfrm>
              <a:prstGeom prst="rect">
                <a:avLst/>
              </a:prstGeom>
              <a:blipFill>
                <a:blip r:embed="rId3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2414648" y="2573134"/>
                <a:ext cx="6964727" cy="4025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𝒅𝒂𝒕𝒂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)]</m:t>
                          </m:r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𝒛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𝒛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𝒛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))]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4648" y="2573134"/>
                <a:ext cx="6964727" cy="402546"/>
              </a:xfrm>
              <a:prstGeom prst="rect">
                <a:avLst/>
              </a:prstGeom>
              <a:blipFill>
                <a:blip r:embed="rId4"/>
                <a:stretch>
                  <a:fillRect r="-1137" b="-2575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315773" y="3347716"/>
                <a:ext cx="6748963" cy="53367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𝒅𝒂𝒕𝒂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)]</m:t>
                          </m:r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(1−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))]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5773" y="3347716"/>
                <a:ext cx="6748963" cy="533672"/>
              </a:xfrm>
              <a:prstGeom prst="rect">
                <a:avLst/>
              </a:prstGeom>
              <a:blipFill>
                <a:blip r:embed="rId5"/>
                <a:stretch>
                  <a:fillRect b="-227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308779" y="4089411"/>
                <a:ext cx="8619924" cy="9113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𝒅𝒂𝒕𝒂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func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𝔼</m:t>
                          </m:r>
                        </m:e>
                        <m:sub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𝒙</m:t>
                          </m:r>
                          <m:r>
                            <a:rPr lang="en-US" sz="24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~</m:t>
                          </m:r>
                          <m:sSub>
                            <m:sSubPr>
                              <m:ctrlP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𝒑</m:t>
                              </m:r>
                            </m:e>
                            <m:sub>
                              <m:r>
                                <a:rPr lang="en-US" sz="24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𝒈</m:t>
                              </m:r>
                            </m:sub>
                          </m:sSub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4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f>
                            <m:f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]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08779" y="4089411"/>
                <a:ext cx="8619924" cy="9113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78676" y="86944"/>
            <a:ext cx="11918731" cy="776288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5"/>
                </a:solidFill>
              </a:rPr>
              <a:t>Understanding Objective Functions of GANs (Contd.)</a:t>
            </a:r>
            <a:endParaRPr lang="en-US" sz="40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848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302" y="926293"/>
            <a:ext cx="5751698" cy="369281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66565" y="-58172"/>
            <a:ext cx="9272751" cy="776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accent5"/>
                </a:solidFill>
              </a:rPr>
              <a:t>Training of GANs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74069" y="4608600"/>
            <a:ext cx="53707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Figure: Illustrations of how discriminator estimates ratio of densities, i.e., 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7638514" y="5271047"/>
                <a:ext cx="3135345" cy="7655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∗</m:t>
                          </m:r>
                        </m:sup>
                      </m:sSubSup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2000" b="0" i="0" smtClean="0">
                              <a:latin typeface="Cambria Math" panose="02040503050406030204" pitchFamily="18" charset="0"/>
                            </a:rPr>
                            <m:t>x</m:t>
                          </m:r>
                        </m:e>
                      </m:d>
                      <m:r>
                        <a:rPr lang="en-US" sz="20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)+</m:t>
                          </m:r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514" y="5271047"/>
                <a:ext cx="3135345" cy="7655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325296" y="1572373"/>
                <a:ext cx="5998123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dirty="0"/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 smtClean="0"/>
                  <a:t>When </a:t>
                </a:r>
                <a:r>
                  <a:rPr lang="en-US" dirty="0"/>
                  <a:t>the output of discriminator is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large, the model density is too low !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5296" y="1572373"/>
                <a:ext cx="5998123" cy="1200329"/>
              </a:xfrm>
              <a:prstGeom prst="rect">
                <a:avLst/>
              </a:prstGeom>
              <a:blipFill>
                <a:blip r:embed="rId4"/>
                <a:stretch>
                  <a:fillRect l="-61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Arrow Connector 12"/>
          <p:cNvCxnSpPr/>
          <p:nvPr/>
        </p:nvCxnSpPr>
        <p:spPr>
          <a:xfrm>
            <a:off x="6124247" y="2138737"/>
            <a:ext cx="202051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14994" y="6209735"/>
            <a:ext cx="116185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/>
              <a:t>Source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Ian J. </a:t>
            </a:r>
            <a:r>
              <a:rPr lang="en-US" sz="1600" dirty="0" err="1" smtClean="0"/>
              <a:t>Goodfellow</a:t>
            </a:r>
            <a:r>
              <a:rPr lang="en-US" sz="1600" dirty="0" smtClean="0"/>
              <a:t>, “</a:t>
            </a:r>
            <a:r>
              <a:rPr lang="en-US" sz="1600" dirty="0"/>
              <a:t>T</a:t>
            </a:r>
            <a:r>
              <a:rPr lang="en-US" sz="1600" dirty="0" smtClean="0"/>
              <a:t>utorial</a:t>
            </a:r>
            <a:r>
              <a:rPr lang="en-US" sz="1600" dirty="0"/>
              <a:t>: Generative adversarial </a:t>
            </a:r>
            <a:r>
              <a:rPr lang="en-US" sz="1600" dirty="0" smtClean="0"/>
              <a:t>networks”,</a:t>
            </a:r>
            <a:r>
              <a:rPr lang="en-US" sz="1600" dirty="0"/>
              <a:t> </a:t>
            </a:r>
            <a:r>
              <a:rPr lang="en-US" sz="1600" dirty="0" smtClean="0"/>
              <a:t>In</a:t>
            </a:r>
            <a:r>
              <a:rPr lang="en-US" sz="1600" dirty="0"/>
              <a:t> </a:t>
            </a:r>
            <a:r>
              <a:rPr lang="en-US" sz="1600" i="1" dirty="0"/>
              <a:t>Advances in </a:t>
            </a:r>
            <a:r>
              <a:rPr lang="en-US" sz="1600" i="1" dirty="0" smtClean="0"/>
              <a:t>Neural Information Processing Systems</a:t>
            </a:r>
            <a:r>
              <a:rPr lang="en-US" sz="1600" dirty="0" smtClean="0"/>
              <a:t>, 2016.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89246" y="3508818"/>
                <a:ext cx="6096000" cy="64633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dirty="0"/>
                  <a:t>When the output of discriminator</a:t>
                </a:r>
                <a14:m>
                  <m:oMath xmlns:m="http://schemas.openxmlformats.org/officeDocument/2006/math">
                    <m:r>
                      <a:rPr lang="en-IN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𝐷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is small, the model density is too high!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9246" y="3508818"/>
                <a:ext cx="6096000" cy="646331"/>
              </a:xfrm>
              <a:prstGeom prst="rect">
                <a:avLst/>
              </a:prstGeom>
              <a:blipFill>
                <a:blip r:embed="rId5"/>
                <a:stretch>
                  <a:fillRect l="-700" t="-5660" b="-1415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/>
          <p:cNvCxnSpPr/>
          <p:nvPr/>
        </p:nvCxnSpPr>
        <p:spPr>
          <a:xfrm flipV="1">
            <a:off x="6541808" y="3006995"/>
            <a:ext cx="2532117" cy="76827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9805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425" y="1016910"/>
            <a:ext cx="11487150" cy="356235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3236" y="4750872"/>
            <a:ext cx="11056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Figure</a:t>
            </a:r>
            <a:r>
              <a:rPr lang="en-US" sz="2400" dirty="0" smtClean="0"/>
              <a:t>: Intuitive Explanation of Training Procedure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352425" y="5855242"/>
            <a:ext cx="11618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Source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Ian J. </a:t>
            </a:r>
            <a:r>
              <a:rPr lang="en-US" dirty="0" err="1" smtClean="0"/>
              <a:t>Goodfellow</a:t>
            </a:r>
            <a:r>
              <a:rPr lang="en-US" dirty="0"/>
              <a:t>, </a:t>
            </a:r>
            <a:r>
              <a:rPr lang="en-US" dirty="0" err="1" smtClean="0"/>
              <a:t>Pouget-Abadie</a:t>
            </a:r>
            <a:r>
              <a:rPr lang="en-US" dirty="0"/>
              <a:t>, Mehdi Mirza, Bing Xu, David </a:t>
            </a:r>
            <a:r>
              <a:rPr lang="en-US" dirty="0" err="1"/>
              <a:t>Warde</a:t>
            </a:r>
            <a:r>
              <a:rPr lang="en-US" dirty="0"/>
              <a:t>-Farley, </a:t>
            </a:r>
            <a:r>
              <a:rPr lang="en-US" dirty="0" err="1"/>
              <a:t>Sherjil</a:t>
            </a:r>
            <a:r>
              <a:rPr lang="en-US" dirty="0"/>
              <a:t> </a:t>
            </a:r>
            <a:r>
              <a:rPr lang="en-US" dirty="0" err="1"/>
              <a:t>Ozair</a:t>
            </a:r>
            <a:r>
              <a:rPr lang="en-US" dirty="0"/>
              <a:t>, Aaron </a:t>
            </a:r>
            <a:r>
              <a:rPr lang="en-US" dirty="0" err="1"/>
              <a:t>Courville</a:t>
            </a:r>
            <a:r>
              <a:rPr lang="en-US" dirty="0"/>
              <a:t>, and </a:t>
            </a:r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</a:t>
            </a:r>
            <a:r>
              <a:rPr lang="en-US" dirty="0"/>
              <a:t>. "Generative </a:t>
            </a:r>
            <a:r>
              <a:rPr lang="en-US" dirty="0" smtClean="0"/>
              <a:t>Adversarial </a:t>
            </a:r>
            <a:r>
              <a:rPr lang="en-US" dirty="0"/>
              <a:t>nets." In </a:t>
            </a:r>
            <a:r>
              <a:rPr lang="en-US" i="1" dirty="0"/>
              <a:t>Advances in </a:t>
            </a:r>
            <a:r>
              <a:rPr lang="en-US" i="1" dirty="0" smtClean="0"/>
              <a:t>Neural Information Processing Systems</a:t>
            </a:r>
            <a:r>
              <a:rPr lang="en-US" dirty="0"/>
              <a:t>, pp. 2672-2680. </a:t>
            </a:r>
            <a:r>
              <a:rPr lang="en-US" dirty="0" smtClean="0"/>
              <a:t>2014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275301" y="140676"/>
            <a:ext cx="9272751" cy="7762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 smtClean="0">
                <a:solidFill>
                  <a:schemeClr val="accent5"/>
                </a:solidFill>
              </a:rPr>
              <a:t>Training of GANs (Contd.)</a:t>
            </a:r>
            <a:endParaRPr lang="en-US" sz="36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47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369" y="326620"/>
            <a:ext cx="10515600" cy="797309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accent5"/>
                </a:solidFill>
              </a:rPr>
              <a:t>GAN Team @ Speech Research Lab, DA-IICT 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756" y="4306063"/>
            <a:ext cx="1828800" cy="18288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6700" y="4306063"/>
            <a:ext cx="1828800" cy="18288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2540" y="4306063"/>
            <a:ext cx="1828800" cy="18288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466" y="1573912"/>
            <a:ext cx="1672154" cy="1672154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6799" y="1476067"/>
            <a:ext cx="1828800" cy="1828800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064" y="1573912"/>
            <a:ext cx="1633110" cy="1633110"/>
          </a:xfrm>
          <a:prstGeom prst="ellipse">
            <a:avLst/>
          </a:prstGeom>
          <a:ln w="9525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64" t="-1358" r="19688" b="1358"/>
          <a:stretch/>
        </p:blipFill>
        <p:spPr>
          <a:xfrm>
            <a:off x="1024522" y="1595496"/>
            <a:ext cx="1629774" cy="1731568"/>
          </a:xfrm>
          <a:prstGeom prst="ellipse">
            <a:avLst/>
          </a:prstGeom>
          <a:ln w="19050" cap="rnd">
            <a:solidFill>
              <a:schemeClr val="tx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-84083" y="3410565"/>
            <a:ext cx="3540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Nirmesh</a:t>
            </a:r>
            <a:r>
              <a:rPr lang="en-US" sz="1400" dirty="0" smtClean="0"/>
              <a:t> J. Shah</a:t>
            </a:r>
          </a:p>
          <a:p>
            <a:pPr algn="ctr"/>
            <a:r>
              <a:rPr lang="en-US" sz="1400" dirty="0" smtClean="0"/>
              <a:t>Intern at Samsung R&amp;D Institute, Bangalore 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>
            <a:off x="2654296" y="3410565"/>
            <a:ext cx="3540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Meet H </a:t>
            </a:r>
            <a:r>
              <a:rPr lang="en-US" sz="1400" dirty="0" err="1" smtClean="0"/>
              <a:t>Soni</a:t>
            </a:r>
            <a:endParaRPr lang="en-US" sz="1400" dirty="0" smtClean="0"/>
          </a:p>
          <a:p>
            <a:pPr algn="ctr"/>
            <a:r>
              <a:rPr lang="en-US" sz="1400" dirty="0" smtClean="0"/>
              <a:t>TCS Innovation Lab, Mumbai </a:t>
            </a:r>
            <a:endParaRPr lang="en-US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280227" y="3402555"/>
            <a:ext cx="3540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Neil Shah</a:t>
            </a:r>
          </a:p>
          <a:p>
            <a:pPr algn="ctr"/>
            <a:r>
              <a:rPr lang="en-US" sz="1400" dirty="0"/>
              <a:t>Mercer </a:t>
            </a:r>
            <a:r>
              <a:rPr lang="en-US" sz="1400" dirty="0" err="1" smtClean="0"/>
              <a:t>Mettl</a:t>
            </a:r>
            <a:r>
              <a:rPr lang="en-US" sz="1400" dirty="0" smtClean="0"/>
              <a:t>, Noida</a:t>
            </a:r>
            <a:endParaRPr lang="en-US" sz="1400" dirty="0"/>
          </a:p>
        </p:txBody>
      </p:sp>
      <p:sp>
        <p:nvSpPr>
          <p:cNvPr id="13" name="TextBox 12"/>
          <p:cNvSpPr txBox="1"/>
          <p:nvPr/>
        </p:nvSpPr>
        <p:spPr>
          <a:xfrm>
            <a:off x="8360762" y="3364489"/>
            <a:ext cx="354087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Mihir</a:t>
            </a:r>
            <a:r>
              <a:rPr lang="en-US" sz="1400" dirty="0" smtClean="0"/>
              <a:t> </a:t>
            </a:r>
            <a:r>
              <a:rPr lang="en-US" sz="1400" dirty="0" err="1" smtClean="0"/>
              <a:t>Parmar</a:t>
            </a:r>
            <a:endParaRPr lang="en-US" sz="1400" dirty="0" smtClean="0"/>
          </a:p>
          <a:p>
            <a:pPr algn="ctr"/>
            <a:r>
              <a:rPr lang="en-US" sz="1400" dirty="0" smtClean="0"/>
              <a:t>Got admission to M.S., Arizona State University, USA</a:t>
            </a:r>
            <a:endParaRPr lang="en-US" sz="1400" dirty="0"/>
          </a:p>
        </p:txBody>
      </p:sp>
      <p:sp>
        <p:nvSpPr>
          <p:cNvPr id="14" name="TextBox 13"/>
          <p:cNvSpPr txBox="1"/>
          <p:nvPr/>
        </p:nvSpPr>
        <p:spPr>
          <a:xfrm>
            <a:off x="1024522" y="6245531"/>
            <a:ext cx="3540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Saavan</a:t>
            </a:r>
            <a:r>
              <a:rPr lang="en-US" sz="1400" dirty="0" smtClean="0"/>
              <a:t> </a:t>
            </a:r>
            <a:r>
              <a:rPr lang="en-US" sz="1400" dirty="0" err="1" smtClean="0"/>
              <a:t>Doshi</a:t>
            </a:r>
            <a:endParaRPr lang="en-US" sz="1400" dirty="0" smtClean="0"/>
          </a:p>
          <a:p>
            <a:pPr algn="ctr"/>
            <a:r>
              <a:rPr lang="en-US" sz="1400" dirty="0" smtClean="0"/>
              <a:t>DA-IICT, Gandhinagar </a:t>
            </a:r>
            <a:endParaRPr lang="en-US" sz="1400" dirty="0"/>
          </a:p>
        </p:txBody>
      </p:sp>
      <p:sp>
        <p:nvSpPr>
          <p:cNvPr id="15" name="TextBox 14"/>
          <p:cNvSpPr txBox="1"/>
          <p:nvPr/>
        </p:nvSpPr>
        <p:spPr>
          <a:xfrm>
            <a:off x="4136503" y="6237521"/>
            <a:ext cx="3540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Maitreya</a:t>
            </a:r>
            <a:r>
              <a:rPr lang="en-US" sz="1400" dirty="0" smtClean="0"/>
              <a:t> Patel</a:t>
            </a:r>
          </a:p>
          <a:p>
            <a:pPr algn="ctr"/>
            <a:r>
              <a:rPr lang="en-US" sz="1400" dirty="0" smtClean="0"/>
              <a:t>DA-IICT, Gandhinagar 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050663" y="6191445"/>
            <a:ext cx="35408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 smtClean="0"/>
              <a:t>Jui</a:t>
            </a:r>
            <a:r>
              <a:rPr lang="en-US" sz="1400" dirty="0" smtClean="0"/>
              <a:t> Shah</a:t>
            </a:r>
          </a:p>
          <a:p>
            <a:pPr algn="ctr"/>
            <a:r>
              <a:rPr lang="en-US" sz="1400" dirty="0" smtClean="0"/>
              <a:t>DA-IICT, Gandhinagar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60969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269124" y="0"/>
            <a:ext cx="9272751" cy="77628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accent5"/>
                </a:solidFill>
              </a:rPr>
              <a:t>Training Algorithm of GANs (Contd.)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0934" y="701892"/>
            <a:ext cx="8469130" cy="55115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0384" y="6027003"/>
            <a:ext cx="116185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/>
              <a:t>Source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Ian J. </a:t>
            </a:r>
            <a:r>
              <a:rPr lang="en-US" sz="1600" dirty="0" err="1" smtClean="0"/>
              <a:t>Goodfellow</a:t>
            </a:r>
            <a:r>
              <a:rPr lang="en-US" sz="1600" dirty="0"/>
              <a:t>, </a:t>
            </a:r>
            <a:r>
              <a:rPr lang="en-US" sz="1600" dirty="0" err="1" smtClean="0"/>
              <a:t>Pouget-Abadie</a:t>
            </a:r>
            <a:r>
              <a:rPr lang="en-US" sz="1600" dirty="0"/>
              <a:t>, Mehdi Mirza, Bing Xu, David </a:t>
            </a:r>
            <a:r>
              <a:rPr lang="en-US" sz="1600" dirty="0" err="1"/>
              <a:t>Warde</a:t>
            </a:r>
            <a:r>
              <a:rPr lang="en-US" sz="1600" dirty="0"/>
              <a:t>-Farley, </a:t>
            </a:r>
            <a:r>
              <a:rPr lang="en-US" sz="1600" dirty="0" err="1"/>
              <a:t>Sherjil</a:t>
            </a:r>
            <a:r>
              <a:rPr lang="en-US" sz="1600" dirty="0"/>
              <a:t> </a:t>
            </a:r>
            <a:r>
              <a:rPr lang="en-US" sz="1600" dirty="0" err="1"/>
              <a:t>Ozair</a:t>
            </a:r>
            <a:r>
              <a:rPr lang="en-US" sz="1600" dirty="0"/>
              <a:t>, Aaron </a:t>
            </a:r>
            <a:r>
              <a:rPr lang="en-US" sz="1600" dirty="0" err="1"/>
              <a:t>Courville</a:t>
            </a:r>
            <a:r>
              <a:rPr lang="en-US" sz="1600" dirty="0"/>
              <a:t>, and </a:t>
            </a:r>
            <a:r>
              <a:rPr lang="en-US" sz="1600" dirty="0" err="1"/>
              <a:t>Yoshua</a:t>
            </a:r>
            <a:r>
              <a:rPr lang="en-US" sz="1600" dirty="0"/>
              <a:t> </a:t>
            </a:r>
            <a:r>
              <a:rPr lang="en-US" sz="1600" dirty="0" err="1"/>
              <a:t>Bengio</a:t>
            </a:r>
            <a:r>
              <a:rPr lang="en-US" sz="1600" dirty="0"/>
              <a:t>. "Generative </a:t>
            </a:r>
            <a:r>
              <a:rPr lang="en-US" sz="1600" dirty="0" smtClean="0"/>
              <a:t>Adversarial </a:t>
            </a:r>
            <a:r>
              <a:rPr lang="en-US" sz="1600" dirty="0"/>
              <a:t>nets." In </a:t>
            </a:r>
            <a:r>
              <a:rPr lang="en-US" sz="1600" i="1" dirty="0"/>
              <a:t>Advances in </a:t>
            </a:r>
            <a:r>
              <a:rPr lang="en-US" sz="1600" i="1" dirty="0" smtClean="0"/>
              <a:t>Neural Information Processing Systems</a:t>
            </a:r>
            <a:r>
              <a:rPr lang="en-US" sz="1600" dirty="0"/>
              <a:t>, pp. 2672-2680. </a:t>
            </a:r>
            <a:r>
              <a:rPr lang="en-US" sz="1600" dirty="0" smtClean="0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1612288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91358" y="909139"/>
                <a:ext cx="10515600" cy="3708833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sz="2400" dirty="0" smtClean="0"/>
                  <a:t>Stochastic gradient of the discriminator :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sub>
                      </m:sSub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[</m:t>
                          </m:r>
                          <m:func>
                            <m:func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𝒙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z="2400" b="0" i="0" smtClean="0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⁡(1−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400" b="1" i="1" smtClean="0">
                                          <a:latin typeface="Cambria Math" panose="02040503050406030204" pitchFamily="18" charset="0"/>
                                        </a:rPr>
                                        <m:t>𝒛</m:t>
                                      </m:r>
                                    </m:e>
                                    <m:sup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e>
                          </m:func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]</m:t>
                          </m:r>
                        </m:e>
                      </m:nary>
                    </m:oMath>
                  </m:oMathPara>
                </a14:m>
                <a:endParaRPr lang="en-US" sz="2400" dirty="0" smtClean="0"/>
              </a:p>
              <a:p>
                <a:pPr marL="0" indent="0" algn="ctr">
                  <a:buNone/>
                </a:pPr>
                <a:endParaRPr lang="en-US" sz="2400" dirty="0" smtClean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  </m:t>
                      </m:r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sub>
                          </m:sSub>
                        </m:sub>
                      </m:sSub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∏"/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sup>
                          </m:sSup>
                          <m:r>
                            <a:rPr lang="en-US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[1−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𝐺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(</m:t>
                              </m:r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 smtClean="0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))]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den>
                              </m:f>
                            </m:sup>
                          </m:sSup>
                        </m:e>
                      </m:nary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 smtClean="0"/>
              </a:p>
              <a:p>
                <a:pPr marL="0" indent="0" algn="ctr">
                  <a:buNone/>
                </a:pPr>
                <a:endParaRPr lang="en-US" sz="2400" dirty="0" smtClean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  <m:sup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sup>
                    </m:sSup>
                  </m:oMath>
                </a14:m>
                <a:r>
                  <a:rPr lang="en-US" sz="2400" dirty="0" smtClean="0"/>
                  <a:t> and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[1−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𝐷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𝐺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b="1" i="1" smtClean="0">
                                <a:latin typeface="Cambria Math" panose="02040503050406030204" pitchFamily="18" charset="0"/>
                              </a:rPr>
                              <m:t>𝒛</m:t>
                            </m:r>
                          </m:e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(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)</m:t>
                            </m:r>
                          </m:sup>
                        </m:sSup>
                        <m:r>
                          <a:rPr lang="en-US" sz="2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))]</m:t>
                        </m:r>
                      </m:e>
                      <m:sup>
                        <m:f>
                          <m:f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24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den>
                        </m:f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     </m:t>
                    </m:r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sz="2400" b="1" dirty="0" smtClean="0">
                    <a:solidFill>
                      <a:schemeClr val="accent5"/>
                    </a:solidFill>
                  </a:rPr>
                  <a:t>GANs form a probabilistic structure !</a:t>
                </a:r>
                <a:endParaRPr lang="en-US" sz="2400" b="1" dirty="0">
                  <a:solidFill>
                    <a:schemeClr val="accent5"/>
                  </a:solidFill>
                </a:endParaRPr>
              </a:p>
            </p:txBody>
          </p:sp>
        </mc:Choice>
        <mc:Fallback>
          <p:sp>
            <p:nvSpPr>
              <p:cNvPr id="4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91358" y="909139"/>
                <a:ext cx="10515600" cy="3708833"/>
              </a:xfrm>
              <a:blipFill>
                <a:blip r:embed="rId2"/>
                <a:stretch>
                  <a:fillRect l="-812" t="-312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91358" y="4750823"/>
                <a:ext cx="9756228" cy="17530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/>
                  <a:t>Similarly, stochastic gradient of the generator</a:t>
                </a:r>
                <a:r>
                  <a:rPr lang="en-US" sz="2400" dirty="0" smtClean="0"/>
                  <a:t>:</a:t>
                </a:r>
              </a:p>
              <a:p>
                <a:endParaRPr lang="en-US" sz="2400" dirty="0"/>
              </a:p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𝛻</m:t>
                          </m:r>
                        </m:e>
                        <m:sub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𝜃</m:t>
                              </m:r>
                            </m:e>
                            <m:sub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</m:sub>
                      </m:sSub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400" i="1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𝑚</m:t>
                          </m:r>
                        </m:sup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log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⁡(1−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𝐷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𝐺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>
                                      <a:latin typeface="Cambria Math" panose="02040503050406030204" pitchFamily="18" charset="0"/>
                                    </a:rPr>
                                    <m:t>𝒛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))</m:t>
                          </m:r>
                        </m:e>
                      </m:nary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uncPr>
                        <m:fName>
                          <m:sSub>
                            <m:sSub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𝛻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</m:sub>
                          </m:sSub>
                          <m: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{</m:t>
                          </m:r>
                          <m:nary>
                            <m:naryPr>
                              <m:chr m:val="∏"/>
                              <m:ctrl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sup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{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  <m:d>
                                    <m:dPr>
                                      <m:ctrlPr>
                                        <a:rPr lang="en-US" sz="2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p>
                                        <m:sSupPr>
                                          <m:ctrlPr>
                                            <a:rPr lang="en-US" sz="24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400" b="1" i="1">
                                              <a:latin typeface="Cambria Math" panose="02040503050406030204" pitchFamily="18" charset="0"/>
                                            </a:rPr>
                                            <m:t>𝒛</m:t>
                                          </m:r>
                                        </m:e>
                                        <m:sup>
                                          <m:d>
                                            <m:dPr>
                                              <m:ctrlP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</m:ctrlPr>
                                            </m:dPr>
                                            <m:e>
                                              <m:r>
                                                <a:rPr lang="en-US" sz="2400" i="1">
                                                  <a:latin typeface="Cambria Math" panose="02040503050406030204" pitchFamily="18" charset="0"/>
                                                </a:rPr>
                                                <m:t>𝑖</m:t>
                                              </m:r>
                                            </m:e>
                                          </m:d>
                                        </m:sup>
                                      </m:sSup>
                                    </m:e>
                                  </m:d>
                                </m:e>
                              </m:d>
                            </m:e>
                          </m:nary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}</m:t>
                          </m:r>
                        </m:e>
                      </m:func>
                    </m:oMath>
                  </m:oMathPara>
                </a14:m>
                <a:endParaRPr lang="en-US" sz="2400" dirty="0"/>
              </a:p>
              <a:p>
                <a:endParaRPr lang="en-US" sz="2400" dirty="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1358" y="4750823"/>
                <a:ext cx="9756228" cy="1753044"/>
              </a:xfrm>
              <a:prstGeom prst="rect">
                <a:avLst/>
              </a:prstGeom>
              <a:blipFill>
                <a:blip r:embed="rId3"/>
                <a:stretch>
                  <a:fillRect l="-875" t="-2778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69124" y="0"/>
            <a:ext cx="9272751" cy="77628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accent5"/>
                </a:solidFill>
              </a:rPr>
              <a:t>Training (Contd.)</a:t>
            </a:r>
            <a:endParaRPr lang="en-US" sz="36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022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0" y="880693"/>
                <a:ext cx="11484356" cy="7328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Theorem 1</a:t>
                </a:r>
                <a:r>
                  <a:rPr kumimoji="0" 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: </a:t>
                </a: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The global minimum of the virtual training criterion </a:t>
                </a:r>
                <a:r>
                  <a:rPr kumimoji="0" lang="en-US" sz="20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C(G) </a:t>
                </a: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is achieved if and only if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𝑔</m:t>
                        </m:r>
                      </m:sub>
                    </m:sSub>
                    <m:r>
                      <a:rPr kumimoji="0" 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=</m:t>
                    </m:r>
                    <m:sSub>
                      <m:sSubPr>
                        <m:ctrlP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𝑃</m:t>
                        </m:r>
                      </m:e>
                      <m:sub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𝑑𝑎𝑡𝑎</m:t>
                        </m:r>
                        <m:r>
                          <a:rPr kumimoji="0" lang="en-US" sz="2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, </m:t>
                        </m:r>
                      </m:sub>
                    </m:sSub>
                  </m:oMath>
                </a14:m>
                <a:endParaRPr kumimoji="0" lang="en-US" sz="20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At that point, </a:t>
                </a:r>
                <a:r>
                  <a:rPr kumimoji="0" lang="en-US" sz="20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C(G</a:t>
                </a:r>
                <a:r>
                  <a:rPr kumimoji="0" lang="en-US" sz="20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) achieves the value </a:t>
                </a:r>
                <a:r>
                  <a:rPr kumimoji="0" lang="en-US" sz="20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− log (4). </a:t>
                </a:r>
                <a:endParaRPr kumimoji="0" lang="en-US" sz="20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880693"/>
                <a:ext cx="11484356" cy="732829"/>
              </a:xfrm>
              <a:prstGeom prst="rect">
                <a:avLst/>
              </a:prstGeom>
              <a:blipFill>
                <a:blip r:embed="rId2"/>
                <a:stretch>
                  <a:fillRect l="-531" t="-4132" b="-13223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0" y="1780304"/>
                <a:ext cx="11647117" cy="10733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000" b="1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Proof:  </a:t>
                </a:r>
                <a:r>
                  <a: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the optimal discriminator </a:t>
                </a:r>
                <a:r>
                  <a:rPr kumimoji="0" lang="en-US" sz="18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is given as, 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𝐷</m:t>
                              </m:r>
                            </m:e>
                            <m:sup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∗</m:t>
                              </m:r>
                            </m:sup>
                          </m:sSup>
                        </m:e>
                        <m: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𝐺</m:t>
                          </m:r>
                        </m:sub>
                      </m:sSub>
                      <m:d>
                        <m:d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20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𝒙</m:t>
                          </m:r>
                        </m:e>
                      </m:d>
                      <m:r>
                        <a:rPr kumimoji="0" lang="en-US" sz="2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𝑑𝑎𝑡𝑎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𝑥</m:t>
                              </m:r>
                            </m:e>
                          </m:d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sSub>
                            <m:sSubPr>
                              <m:ctrlP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kumimoji="0" lang="en-US" sz="2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𝑔</m:t>
                              </m:r>
                            </m:sub>
                          </m:sSub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(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𝑥</m:t>
                          </m:r>
                          <m:r>
                            <a:rPr kumimoji="0" lang="en-US" sz="2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780304"/>
                <a:ext cx="11647117" cy="1073371"/>
              </a:xfrm>
              <a:prstGeom prst="rect">
                <a:avLst/>
              </a:prstGeom>
              <a:blipFill>
                <a:blip r:embed="rId3"/>
                <a:stretch>
                  <a:fillRect l="-523" t="-2841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2661939" y="3222273"/>
                <a:ext cx="3831946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𝐶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𝐺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𝑎𝑟𝑔𝑚𝑎𝑥</m:t>
                          </m:r>
                        </m:e>
                        <m:sub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𝐷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𝑉</m:t>
                      </m:r>
                      <m:d>
                        <m:dPr>
                          <m:ctrlP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𝐺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,</m:t>
                          </m:r>
                          <m:r>
                            <a:rPr kumimoji="0" lang="en-US" sz="1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𝐷</m:t>
                          </m:r>
                        </m:e>
                      </m:d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𝑉</m:t>
                      </m:r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(</m:t>
                      </m:r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p>
                            <m:sSup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p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∗</m:t>
                              </m:r>
                            </m:sup>
                          </m:sSup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sub>
                      </m:sSub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)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61939" y="3222273"/>
                <a:ext cx="3831946" cy="276999"/>
              </a:xfrm>
              <a:prstGeom prst="rect">
                <a:avLst/>
              </a:prstGeom>
              <a:blipFill>
                <a:blip r:embed="rId4"/>
                <a:stretch>
                  <a:fillRect l="-1115" t="-4444" r="-1911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3233057" y="3639486"/>
                <a:ext cx="6521657" cy="64703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𝑎𝑟𝑔𝑚𝑎𝑥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sub>
                      </m:sSub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(1−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3057" y="3639486"/>
                <a:ext cx="6521657" cy="64703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070241" y="4260305"/>
                <a:ext cx="6305957" cy="10163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18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sSup>
                                    <m:sSup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𝐷</m:t>
                                      </m:r>
                                    </m:e>
                                    <m:sup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∗</m:t>
                                      </m:r>
                                    </m:sup>
                                  </m:sSup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𝐺</m:t>
                                  </m:r>
                                </m:sub>
                              </m:s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))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(1−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sSup>
                                <m:sSup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𝐷</m:t>
                                  </m:r>
                                </m:e>
                                <m:sup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𝐺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1" i="1">
                                  <a:latin typeface="Cambria Math" panose="02040503050406030204" pitchFamily="18" charset="0"/>
                                </a:rPr>
                                <m:t>𝒙</m:t>
                              </m:r>
                            </m:e>
                          </m:d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0241" y="4260305"/>
                <a:ext cx="6305957" cy="101636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/>
          <p:cNvSpPr txBox="1"/>
          <p:nvPr/>
        </p:nvSpPr>
        <p:spPr>
          <a:xfrm>
            <a:off x="1776548" y="2774951"/>
            <a:ext cx="20508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We know,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3063710" y="5043053"/>
                <a:ext cx="8290090" cy="7588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𝑑𝑎𝑡𝑎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𝑑𝑎𝑡𝑎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(1−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𝑑𝑎𝑡𝑎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𝑑𝑥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3710" y="5043053"/>
                <a:ext cx="8290090" cy="75886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070241" y="5780249"/>
                <a:ext cx="8886407" cy="12376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f>
                                    <m:f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𝑑𝑎𝑡𝑎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num>
                                    <m:den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𝑑𝑎𝑡𝑎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(</m:t>
                                      </m:r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)</m:t>
                                      </m:r>
                                    </m:den>
                                  </m:f>
                                </m:num>
                                <m:den>
                                  <m:r>
                                    <a:rPr lang="en-US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>
                              <a:latin typeface="Cambria Math" panose="02040503050406030204" pitchFamily="18" charset="0"/>
                            </a:rPr>
                            <m:t>𝒙</m:t>
                          </m:r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(1−</m:t>
                          </m:r>
                          <m:f>
                            <m:f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>
                                <m:f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𝑑𝑎𝑡𝑎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𝑑𝑎𝑡𝑎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den>
                              </m:f>
                            </m:num>
                            <m:den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⁡(4)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0241" y="5780249"/>
                <a:ext cx="8886407" cy="123764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itle 1"/>
          <p:cNvSpPr txBox="1">
            <a:spLocks/>
          </p:cNvSpPr>
          <p:nvPr/>
        </p:nvSpPr>
        <p:spPr>
          <a:xfrm>
            <a:off x="965419" y="81469"/>
            <a:ext cx="10515600" cy="679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Minimum of Optimization (Contd.)</a:t>
            </a:r>
            <a:endParaRPr lang="en-US" sz="3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113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185217" y="1075302"/>
                <a:ext cx="8110041" cy="8209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𝐾𝐿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|"/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| 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𝐾𝐿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[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||</m:t>
                      </m:r>
                      <m:f>
                        <m:f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𝑔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5217" y="1075302"/>
                <a:ext cx="8110041" cy="82093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1149532" y="2025495"/>
            <a:ext cx="66359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</a:t>
            </a:r>
            <a:r>
              <a:rPr lang="en-US" dirty="0" smtClean="0"/>
              <a:t>here KL </a:t>
            </a:r>
            <a:r>
              <a:rPr lang="en-US" dirty="0"/>
              <a:t>is the </a:t>
            </a:r>
            <a:r>
              <a:rPr lang="en-US" dirty="0" err="1" smtClean="0"/>
              <a:t>Kullback-Leibler</a:t>
            </a:r>
            <a:r>
              <a:rPr lang="en-US" dirty="0" smtClean="0"/>
              <a:t> divergence.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149532" y="2663458"/>
                <a:ext cx="4515394" cy="39190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Thus, when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  <m:sub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  <m:d>
                      <m:dPr>
                        <m:ctrlP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US" dirty="0" smtClean="0"/>
                  <a:t>, we get</a:t>
                </a:r>
                <a:endParaRPr lang="en-US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9532" y="2663458"/>
                <a:ext cx="4515394" cy="391902"/>
              </a:xfrm>
              <a:prstGeom prst="rect">
                <a:avLst/>
              </a:prstGeom>
              <a:blipFill>
                <a:blip r:embed="rId3"/>
                <a:stretch>
                  <a:fillRect l="-1216" t="-7813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-919130" y="3149722"/>
                <a:ext cx="9322526" cy="39190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𝐶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𝐺</m:t>
                          </m:r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𝐾𝐿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begChr m:val="["/>
                          <m:endChr m:val="|"/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𝐾𝐿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 [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||</m:t>
                      </m:r>
                      <m:r>
                        <a:rPr lang="en-US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919130" y="3149722"/>
                <a:ext cx="9322526" cy="391902"/>
              </a:xfrm>
              <a:prstGeom prst="rect">
                <a:avLst/>
              </a:prstGeom>
              <a:blipFill>
                <a:blip r:embed="rId4"/>
                <a:stretch>
                  <a:fillRect b="-10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654178" y="3541624"/>
                <a:ext cx="8641080" cy="9478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𝑑𝑎𝑡𝑎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f>
                                    <m:fPr>
                                      <m:ctrlPr>
                                        <a:rPr lang="en-US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𝑑𝑎𝑡𝑎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𝑝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ctrlP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solidFill>
                                                <a:prstClr val="black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</m:d>
                                    </m:num>
                                    <m:den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den>
                              </m:f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num>
                            <m:den>
                              <m:f>
                                <m:f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𝑑𝑎𝑡𝑎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  <m:r>
                                    <a:rPr lang="en-US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𝑝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𝑔</m:t>
                                      </m:r>
                                    </m:sub>
                                  </m:sSub>
                                  <m:d>
                                    <m:dPr>
                                      <m:ctrlP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</m:d>
                                </m:num>
                                <m:den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den>
                          </m:f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⁡(4)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54178" y="3541624"/>
                <a:ext cx="8641080" cy="9478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1090211" y="4401122"/>
                <a:ext cx="6766560" cy="73937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𝑥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𝑑𝑎𝑡𝑎</m:t>
                              </m:r>
                            </m:sub>
                          </m:sSub>
                          <m:d>
                            <m:d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func>
                            <m:func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>
                                  <a:latin typeface="Cambria Math" panose="02040503050406030204" pitchFamily="18" charset="0"/>
                                </a:rPr>
                                <m:t>log</m:t>
                              </m:r>
                            </m:fName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func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𝑑𝑥</m:t>
                          </m:r>
                        </m:e>
                      </m:nary>
                      <m:r>
                        <a:rPr lang="en-US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func>
                        <m:func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(1)</m:t>
                          </m:r>
                        </m:e>
                      </m:func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𝑑𝑥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>
                          <a:latin typeface="Cambria Math" panose="02040503050406030204" pitchFamily="18" charset="0"/>
                        </a:rPr>
                        <m:t>log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⁡(4)</m:t>
                      </m:r>
                    </m:oMath>
                  </m:oMathPara>
                </a14:m>
                <a:endParaRPr lang="en-US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0211" y="4401122"/>
                <a:ext cx="6766560" cy="73937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7856771" y="5277498"/>
                <a:ext cx="1965025" cy="2995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∵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𝑑𝑎𝑡𝑎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6771" y="5277498"/>
                <a:ext cx="1965025" cy="299569"/>
              </a:xfrm>
              <a:prstGeom prst="rect">
                <a:avLst/>
              </a:prstGeom>
              <a:blipFill>
                <a:blip r:embed="rId7"/>
                <a:stretch>
                  <a:fillRect l="-1242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801548" y="5302964"/>
                <a:ext cx="108202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b="0" i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(4)</m:t>
                          </m:r>
                        </m:e>
                      </m:func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1548" y="5302964"/>
                <a:ext cx="1082027" cy="276999"/>
              </a:xfrm>
              <a:prstGeom prst="rect">
                <a:avLst/>
              </a:prstGeom>
              <a:blipFill>
                <a:blip r:embed="rId8"/>
                <a:stretch>
                  <a:fillRect l="-2260" t="-2222" r="-7910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itle 1"/>
          <p:cNvSpPr txBox="1">
            <a:spLocks/>
          </p:cNvSpPr>
          <p:nvPr/>
        </p:nvSpPr>
        <p:spPr>
          <a:xfrm>
            <a:off x="-146944" y="108605"/>
            <a:ext cx="10515600" cy="6799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Minimum of Optimization (Contd.)</a:t>
            </a:r>
            <a:endParaRPr lang="en-US" sz="3600" dirty="0">
              <a:solidFill>
                <a:schemeClr val="accent5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5464" y="5739539"/>
            <a:ext cx="119385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Source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Ian J. </a:t>
            </a:r>
            <a:r>
              <a:rPr lang="en-US" dirty="0" err="1" smtClean="0"/>
              <a:t>Goodfellow</a:t>
            </a:r>
            <a:r>
              <a:rPr lang="en-US" dirty="0"/>
              <a:t>, </a:t>
            </a:r>
            <a:r>
              <a:rPr lang="en-US" dirty="0" err="1" smtClean="0"/>
              <a:t>Pouget-Abadie</a:t>
            </a:r>
            <a:r>
              <a:rPr lang="en-US" dirty="0"/>
              <a:t>, Mehdi Mirza, Bing Xu, David </a:t>
            </a:r>
            <a:r>
              <a:rPr lang="en-US" dirty="0" err="1"/>
              <a:t>Warde</a:t>
            </a:r>
            <a:r>
              <a:rPr lang="en-US" dirty="0"/>
              <a:t>-Farley, </a:t>
            </a:r>
            <a:r>
              <a:rPr lang="en-US" dirty="0" err="1"/>
              <a:t>Sherjil</a:t>
            </a:r>
            <a:r>
              <a:rPr lang="en-US" dirty="0"/>
              <a:t> </a:t>
            </a:r>
            <a:r>
              <a:rPr lang="en-US" dirty="0" err="1"/>
              <a:t>Ozair</a:t>
            </a:r>
            <a:r>
              <a:rPr lang="en-US" dirty="0"/>
              <a:t>, Aaron </a:t>
            </a:r>
            <a:r>
              <a:rPr lang="en-US" dirty="0" err="1"/>
              <a:t>Courville</a:t>
            </a:r>
            <a:r>
              <a:rPr lang="en-US" dirty="0"/>
              <a:t>, and </a:t>
            </a:r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</a:t>
            </a:r>
            <a:r>
              <a:rPr lang="en-US" dirty="0"/>
              <a:t>. "Generative </a:t>
            </a:r>
            <a:r>
              <a:rPr lang="en-US" dirty="0" smtClean="0"/>
              <a:t>Adversarial </a:t>
            </a:r>
            <a:r>
              <a:rPr lang="en-US" dirty="0"/>
              <a:t>nets." In </a:t>
            </a:r>
            <a:r>
              <a:rPr lang="en-US" i="1" dirty="0"/>
              <a:t>Advances in </a:t>
            </a:r>
            <a:r>
              <a:rPr lang="en-US" i="1" dirty="0" smtClean="0"/>
              <a:t>Neural Information Processing Systems</a:t>
            </a:r>
            <a:r>
              <a:rPr lang="en-US" dirty="0"/>
              <a:t>, pp. 2672-2680. </a:t>
            </a:r>
            <a:r>
              <a:rPr lang="en-US" dirty="0" smtClean="0"/>
              <a:t>2014</a:t>
            </a:r>
          </a:p>
        </p:txBody>
      </p:sp>
    </p:spTree>
    <p:extLst>
      <p:ext uri="{BB962C8B-B14F-4D97-AF65-F5344CB8AC3E}">
        <p14:creationId xmlns:p14="http://schemas.microsoft.com/office/powerpoint/2010/main" val="2528238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50327" y="1197070"/>
            <a:ext cx="112429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We recognize in the previous expression the Jensen– Shannon Divergence (JSD) between the model’s distribution and the data generating process: 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683736" y="2419849"/>
                <a:ext cx="4245201" cy="42505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𝐶</m:t>
                    </m:r>
                    <m:d>
                      <m:d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</m:d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</a:rPr>
                      <m:t>log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⁡(4+2.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𝐽𝑆𝐷</m:t>
                    </m:r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𝑑𝑎𝑡𝑎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||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))</m:t>
                    </m:r>
                  </m:oMath>
                </a14:m>
                <a:r>
                  <a:rPr lang="en-US" sz="2000" dirty="0" smtClean="0"/>
                  <a:t>.</a:t>
                </a:r>
                <a:endParaRPr lang="en-US" sz="20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3736" y="2419849"/>
                <a:ext cx="4245201" cy="425053"/>
              </a:xfrm>
              <a:prstGeom prst="rect">
                <a:avLst/>
              </a:prstGeom>
              <a:blipFill>
                <a:blip r:embed="rId2"/>
                <a:stretch>
                  <a:fillRect t="-7143" r="-717" b="-20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30120" y="3491771"/>
                <a:ext cx="11463116" cy="104060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Since the JSD between two distributions is always non-negative and zero only when they are equal, we have shown that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𝐶</m:t>
                        </m:r>
                      </m:e>
                      <m:sup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∗</m:t>
                        </m:r>
                      </m:sup>
                    </m:sSup>
                    <m:r>
                      <a:rPr lang="en-US" sz="200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log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⁡(4)</m:t>
                    </m:r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is the global minimum of </a:t>
                </a:r>
                <a:r>
                  <a:rPr lang="en-US" sz="2000" i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C(G) </a:t>
                </a:r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and that the only solution is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𝑑𝑎𝑡𝑎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i.e., the generative model perfectly replicating the data generating process</a:t>
                </a:r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120" y="3491771"/>
                <a:ext cx="11463116" cy="1040606"/>
              </a:xfrm>
              <a:prstGeom prst="rect">
                <a:avLst/>
              </a:prstGeom>
              <a:blipFill>
                <a:blip r:embed="rId3"/>
                <a:stretch>
                  <a:fillRect l="-585" t="-3509" r="-532" b="-9357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/>
          <p:cNvSpPr txBox="1"/>
          <p:nvPr/>
        </p:nvSpPr>
        <p:spPr>
          <a:xfrm>
            <a:off x="192169" y="5472323"/>
            <a:ext cx="116185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Source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smtClean="0"/>
              <a:t>Ian J. </a:t>
            </a:r>
            <a:r>
              <a:rPr lang="en-US" dirty="0" err="1" smtClean="0"/>
              <a:t>Goodfellow</a:t>
            </a:r>
            <a:r>
              <a:rPr lang="en-US" dirty="0"/>
              <a:t>, </a:t>
            </a:r>
            <a:r>
              <a:rPr lang="en-US" dirty="0" err="1" smtClean="0"/>
              <a:t>Pouget-Abadie</a:t>
            </a:r>
            <a:r>
              <a:rPr lang="en-US" dirty="0"/>
              <a:t>, Mehdi Mirza, Bing Xu, David </a:t>
            </a:r>
            <a:r>
              <a:rPr lang="en-US" dirty="0" err="1"/>
              <a:t>Warde</a:t>
            </a:r>
            <a:r>
              <a:rPr lang="en-US" dirty="0"/>
              <a:t>-Farley, </a:t>
            </a:r>
            <a:r>
              <a:rPr lang="en-US" dirty="0" err="1"/>
              <a:t>Sherjil</a:t>
            </a:r>
            <a:r>
              <a:rPr lang="en-US" dirty="0"/>
              <a:t> </a:t>
            </a:r>
            <a:r>
              <a:rPr lang="en-US" dirty="0" err="1"/>
              <a:t>Ozair</a:t>
            </a:r>
            <a:r>
              <a:rPr lang="en-US" dirty="0"/>
              <a:t>, Aaron </a:t>
            </a:r>
            <a:r>
              <a:rPr lang="en-US" dirty="0" err="1"/>
              <a:t>Courville</a:t>
            </a:r>
            <a:r>
              <a:rPr lang="en-US" dirty="0"/>
              <a:t>, and </a:t>
            </a:r>
            <a:r>
              <a:rPr lang="en-US" dirty="0" err="1"/>
              <a:t>Yoshua</a:t>
            </a:r>
            <a:r>
              <a:rPr lang="en-US" dirty="0"/>
              <a:t> </a:t>
            </a:r>
            <a:r>
              <a:rPr lang="en-US" dirty="0" err="1"/>
              <a:t>Bengio</a:t>
            </a:r>
            <a:r>
              <a:rPr lang="en-US" dirty="0"/>
              <a:t>. "Generative </a:t>
            </a:r>
            <a:r>
              <a:rPr lang="en-US" dirty="0" smtClean="0"/>
              <a:t>Adversarial </a:t>
            </a:r>
            <a:r>
              <a:rPr lang="en-US" dirty="0"/>
              <a:t>nets." In </a:t>
            </a:r>
            <a:r>
              <a:rPr lang="en-US" i="1" dirty="0"/>
              <a:t>Advances in </a:t>
            </a:r>
            <a:r>
              <a:rPr lang="en-US" i="1" dirty="0" smtClean="0"/>
              <a:t>Neural Information Processing Systems</a:t>
            </a:r>
            <a:r>
              <a:rPr lang="en-US" dirty="0"/>
              <a:t>, pp. 2672-2680. </a:t>
            </a:r>
            <a:r>
              <a:rPr lang="en-US" dirty="0" smtClean="0"/>
              <a:t>2014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0" y="14824"/>
            <a:ext cx="10515600" cy="84952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Global Minimum of Optimization (Contd.)</a:t>
            </a:r>
            <a:endParaRPr lang="en-US" sz="28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7725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86110"/>
            <a:ext cx="10515600" cy="849526"/>
          </a:xfrm>
        </p:spPr>
        <p:txBody>
          <a:bodyPr>
            <a:normAutofit/>
          </a:bodyPr>
          <a:lstStyle/>
          <a:p>
            <a:r>
              <a:rPr lang="en-US" sz="2800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Convergence:</a:t>
            </a:r>
            <a:endParaRPr lang="en-US" sz="28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71698" y="1004009"/>
                <a:ext cx="10625919" cy="66890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Proposition 2. 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If G and D have enough capacity, and at each step of Algorithm 1, the discriminator is allowed to reach its optimum given G,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sub>
                    </m:sSub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updated so as to improve the criterion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98" y="1004009"/>
                <a:ext cx="10625919" cy="668901"/>
              </a:xfrm>
              <a:prstGeom prst="rect">
                <a:avLst/>
              </a:prstGeom>
              <a:blipFill>
                <a:blip r:embed="rId2"/>
                <a:stretch>
                  <a:fillRect l="-459" t="-5505" b="-1100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489841" y="1767057"/>
                <a:ext cx="4480457" cy="4229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𝑑𝑎𝑡𝑎</m:t>
                            </m:r>
                          </m:sub>
                        </m:sSub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𝑙𝑜𝑔</m:t>
                    </m:r>
                    <m:sSubSup>
                      <m:sSub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∗</m:t>
                        </m:r>
                      </m:sup>
                    </m:sSubSup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x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 smtClean="0"/>
                  <a:t>+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~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𝑃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𝑔</m:t>
                            </m:r>
                          </m:sub>
                        </m:sSub>
                      </m:sub>
                    </m:sSub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⁡(1−</m:t>
                        </m:r>
                        <m:sSubSup>
                          <m:sSubSup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𝐺</m:t>
                            </m:r>
                          </m:sub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∗</m:t>
                            </m:r>
                          </m:sup>
                        </m:sSubSup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b="0" i="0" smtClean="0">
                                <a:latin typeface="Cambria Math" panose="02040503050406030204" pitchFamily="18" charset="0"/>
                              </a:rPr>
                              <m:t>x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])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9841" y="1767057"/>
                <a:ext cx="4480457" cy="422936"/>
              </a:xfrm>
              <a:prstGeom prst="rect">
                <a:avLst/>
              </a:prstGeom>
              <a:blipFill>
                <a:blip r:embed="rId3"/>
                <a:stretch>
                  <a:fillRect t="-7246"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838200" y="2264569"/>
                <a:ext cx="2717282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</a:t>
                </a:r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hen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converges to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𝑑𝑎𝑡𝑎</m:t>
                        </m:r>
                      </m:sub>
                    </m:sSub>
                  </m:oMath>
                </a14:m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264569"/>
                <a:ext cx="2717282" cy="391902"/>
              </a:xfrm>
              <a:prstGeom prst="rect">
                <a:avLst/>
              </a:prstGeom>
              <a:blipFill>
                <a:blip r:embed="rId4"/>
                <a:stretch>
                  <a:fillRect l="-2022" t="-7692" b="-16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171698" y="2870125"/>
                <a:ext cx="8890499" cy="9684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Proof: </a:t>
                </a:r>
              </a:p>
              <a:p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Consider V (G, D) = U(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D) as a function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as done in the above criterion. 	Note that U(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D) is convex in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𝑔</m:t>
                        </m:r>
                      </m:sub>
                    </m:sSub>
                  </m:oMath>
                </a14:m>
                <a:r>
                  <a:rPr lang="en-US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.</a:t>
                </a:r>
                <a:endParaRPr lang="en-US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98" y="2870125"/>
                <a:ext cx="8890499" cy="968470"/>
              </a:xfrm>
              <a:prstGeom prst="rect">
                <a:avLst/>
              </a:prstGeom>
              <a:blipFill>
                <a:blip r:embed="rId5"/>
                <a:stretch>
                  <a:fillRect l="-548" t="-3774" b="-6289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/>
          <p:cNvSpPr/>
          <p:nvPr/>
        </p:nvSpPr>
        <p:spPr>
          <a:xfrm>
            <a:off x="417109" y="4878476"/>
            <a:ext cx="106259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Why Convexity?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Guarantee for existence &amp; uniqueness of optimum point.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71698" y="6004280"/>
            <a:ext cx="116185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Source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/>
              <a:t>Kreyszig</a:t>
            </a:r>
            <a:r>
              <a:rPr lang="en-US" dirty="0"/>
              <a:t>, Erwin. </a:t>
            </a:r>
            <a:r>
              <a:rPr lang="en-US" i="1" dirty="0"/>
              <a:t>Introductory functional analysis with applications</a:t>
            </a:r>
            <a:r>
              <a:rPr lang="en-US" dirty="0"/>
              <a:t>. Vol. 1. New York: W</a:t>
            </a:r>
            <a:r>
              <a:rPr lang="en-US" dirty="0" smtClean="0"/>
              <a:t>iley</a:t>
            </a:r>
            <a:r>
              <a:rPr lang="en-US" dirty="0"/>
              <a:t>, 1978.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12039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-103697"/>
            <a:ext cx="10515600" cy="75948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accent5"/>
                </a:solidFill>
              </a:rPr>
              <a:t>GAN Architectures 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4302" y="510079"/>
            <a:ext cx="9871841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Deep Convolutional GAN (DCGAN)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Laplacian GAN (LAPGAN)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Wasserstein GAN (WGAN)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Discover GAN (</a:t>
            </a:r>
            <a:r>
              <a:rPr lang="en-US" sz="2800" dirty="0" err="1" smtClean="0"/>
              <a:t>DiscoGAN</a:t>
            </a:r>
            <a:r>
              <a:rPr lang="en-US" sz="2800" dirty="0" smtClean="0"/>
              <a:t>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Star GAN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smtClean="0"/>
              <a:t>Inception GAN</a:t>
            </a:r>
            <a:endParaRPr lang="en-US" sz="2800" dirty="0"/>
          </a:p>
        </p:txBody>
      </p:sp>
      <p:sp>
        <p:nvSpPr>
          <p:cNvPr id="4" name="Rectangle 3"/>
          <p:cNvSpPr/>
          <p:nvPr/>
        </p:nvSpPr>
        <p:spPr>
          <a:xfrm>
            <a:off x="74303" y="5618673"/>
            <a:ext cx="12117698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b="1" dirty="0" smtClean="0">
                <a:latin typeface="NimbusRomNo9L-Regu"/>
              </a:rPr>
              <a:t>Original Source for Inception Networks : </a:t>
            </a:r>
          </a:p>
          <a:p>
            <a:pPr algn="just"/>
            <a:endParaRPr lang="en-IN" dirty="0" smtClean="0">
              <a:latin typeface="NimbusRomNo9L-Regu"/>
            </a:endParaRPr>
          </a:p>
          <a:p>
            <a:pPr algn="just"/>
            <a:r>
              <a:rPr lang="en-IN" dirty="0" smtClean="0">
                <a:latin typeface="NimbusRomNo9L-Regu"/>
              </a:rPr>
              <a:t>C</a:t>
            </a:r>
            <a:r>
              <a:rPr lang="en-IN" dirty="0">
                <a:latin typeface="NimbusRomNo9L-Regu"/>
              </a:rPr>
              <a:t>. </a:t>
            </a:r>
            <a:r>
              <a:rPr lang="en-IN" dirty="0" err="1">
                <a:latin typeface="NimbusRomNo9L-Regu"/>
              </a:rPr>
              <a:t>Szegedy</a:t>
            </a:r>
            <a:r>
              <a:rPr lang="en-IN" dirty="0">
                <a:latin typeface="NimbusRomNo9L-Regu"/>
              </a:rPr>
              <a:t>, W. Liu, Y. </a:t>
            </a:r>
            <a:r>
              <a:rPr lang="en-IN" dirty="0" err="1">
                <a:latin typeface="NimbusRomNo9L-Regu"/>
              </a:rPr>
              <a:t>Jia</a:t>
            </a:r>
            <a:r>
              <a:rPr lang="en-IN" dirty="0">
                <a:latin typeface="NimbusRomNo9L-Regu"/>
              </a:rPr>
              <a:t>, P. </a:t>
            </a:r>
            <a:r>
              <a:rPr lang="en-IN" dirty="0" err="1">
                <a:latin typeface="NimbusRomNo9L-Regu"/>
              </a:rPr>
              <a:t>Sermanet</a:t>
            </a:r>
            <a:r>
              <a:rPr lang="en-IN" dirty="0">
                <a:latin typeface="NimbusRomNo9L-Regu"/>
              </a:rPr>
              <a:t>, S. Reed</a:t>
            </a:r>
            <a:r>
              <a:rPr lang="en-IN" dirty="0" smtClean="0">
                <a:latin typeface="NimbusRomNo9L-Regu"/>
              </a:rPr>
              <a:t>,  D</a:t>
            </a:r>
            <a:r>
              <a:rPr lang="en-IN" dirty="0">
                <a:latin typeface="NimbusRomNo9L-Regu"/>
              </a:rPr>
              <a:t>. </a:t>
            </a:r>
            <a:r>
              <a:rPr lang="en-IN" dirty="0" err="1">
                <a:latin typeface="NimbusRomNo9L-Regu"/>
              </a:rPr>
              <a:t>Anguelov</a:t>
            </a:r>
            <a:r>
              <a:rPr lang="en-IN" dirty="0">
                <a:latin typeface="NimbusRomNo9L-Regu"/>
              </a:rPr>
              <a:t>, D. </a:t>
            </a:r>
            <a:r>
              <a:rPr lang="en-IN" dirty="0" err="1">
                <a:latin typeface="NimbusRomNo9L-Regu"/>
              </a:rPr>
              <a:t>Erhan</a:t>
            </a:r>
            <a:r>
              <a:rPr lang="en-IN" dirty="0">
                <a:latin typeface="NimbusRomNo9L-Regu"/>
              </a:rPr>
              <a:t>, V. </a:t>
            </a:r>
            <a:r>
              <a:rPr lang="en-IN" dirty="0" err="1">
                <a:latin typeface="NimbusRomNo9L-Regu"/>
              </a:rPr>
              <a:t>Vanhoucke</a:t>
            </a:r>
            <a:r>
              <a:rPr lang="en-IN" dirty="0">
                <a:latin typeface="NimbusRomNo9L-Regu"/>
              </a:rPr>
              <a:t>, and A. </a:t>
            </a:r>
            <a:r>
              <a:rPr lang="en-IN" dirty="0" err="1" smtClean="0">
                <a:latin typeface="NimbusRomNo9L-Regu"/>
              </a:rPr>
              <a:t>Rabinovich</a:t>
            </a:r>
            <a:r>
              <a:rPr lang="en-IN" dirty="0" smtClean="0">
                <a:latin typeface="NimbusRomNo9L-Regu"/>
              </a:rPr>
              <a:t>, “Going </a:t>
            </a:r>
            <a:r>
              <a:rPr lang="en-IN" dirty="0">
                <a:latin typeface="NimbusRomNo9L-Regu"/>
              </a:rPr>
              <a:t>deeper with </a:t>
            </a:r>
            <a:r>
              <a:rPr lang="en-IN" dirty="0" smtClean="0">
                <a:latin typeface="NimbusRomNo9L-Regu"/>
              </a:rPr>
              <a:t>convolutions,” In </a:t>
            </a:r>
            <a:r>
              <a:rPr lang="en-IN" i="1" dirty="0">
                <a:latin typeface="NimbusRomNo9L-ReguItal"/>
              </a:rPr>
              <a:t>Proceedings of the </a:t>
            </a:r>
            <a:r>
              <a:rPr lang="en-IN" i="1" dirty="0" smtClean="0">
                <a:latin typeface="NimbusRomNo9L-ReguItal"/>
              </a:rPr>
              <a:t>IEEE Conference </a:t>
            </a:r>
            <a:r>
              <a:rPr lang="en-IN" i="1" dirty="0">
                <a:latin typeface="NimbusRomNo9L-ReguItal"/>
              </a:rPr>
              <a:t>on Computer Vision and Pattern Recognition</a:t>
            </a:r>
            <a:r>
              <a:rPr lang="en-IN" dirty="0">
                <a:latin typeface="NimbusRomNo9L-Regu"/>
              </a:rPr>
              <a:t>,</a:t>
            </a:r>
          </a:p>
          <a:p>
            <a:pPr algn="just"/>
            <a:r>
              <a:rPr lang="en-IN" dirty="0">
                <a:latin typeface="NimbusRomNo9L-Regu"/>
              </a:rPr>
              <a:t>pages 1–9, 2015</a:t>
            </a:r>
            <a:r>
              <a:rPr lang="en-IN" dirty="0" smtClean="0">
                <a:latin typeface="NimbusRomNo9L-Regu"/>
              </a:rPr>
              <a:t>.</a:t>
            </a:r>
            <a:endParaRPr lang="en-IN" dirty="0"/>
          </a:p>
        </p:txBody>
      </p:sp>
      <p:sp>
        <p:nvSpPr>
          <p:cNvPr id="5" name="Rectangle 4"/>
          <p:cNvSpPr/>
          <p:nvPr/>
        </p:nvSpPr>
        <p:spPr>
          <a:xfrm>
            <a:off x="4572000" y="4695343"/>
            <a:ext cx="762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smtClean="0"/>
              <a:t>Source: </a:t>
            </a:r>
            <a:r>
              <a:rPr lang="en-US" dirty="0" smtClean="0"/>
              <a:t>Antonia </a:t>
            </a:r>
            <a:r>
              <a:rPr lang="en-US" dirty="0"/>
              <a:t>Creswell, Tom White, Vincent </a:t>
            </a:r>
            <a:r>
              <a:rPr lang="en-US" dirty="0" err="1"/>
              <a:t>Dumoulin</a:t>
            </a:r>
            <a:r>
              <a:rPr lang="en-US" dirty="0"/>
              <a:t>, Kai </a:t>
            </a:r>
            <a:r>
              <a:rPr lang="en-US" dirty="0" err="1"/>
              <a:t>Arulkumaran</a:t>
            </a:r>
            <a:r>
              <a:rPr lang="en-US" dirty="0"/>
              <a:t>, </a:t>
            </a:r>
            <a:r>
              <a:rPr lang="en-US" dirty="0" err="1"/>
              <a:t>Biswa</a:t>
            </a:r>
            <a:r>
              <a:rPr lang="en-US" dirty="0"/>
              <a:t> </a:t>
            </a:r>
            <a:r>
              <a:rPr lang="en-US" dirty="0" err="1"/>
              <a:t>Sengupta</a:t>
            </a:r>
            <a:r>
              <a:rPr lang="en-US" dirty="0"/>
              <a:t>, and Anil A. </a:t>
            </a:r>
            <a:r>
              <a:rPr lang="en-US" dirty="0" err="1"/>
              <a:t>Bharath</a:t>
            </a:r>
            <a:r>
              <a:rPr lang="en-US" dirty="0"/>
              <a:t>. "Generative adversarial networks: An overview." </a:t>
            </a:r>
            <a:r>
              <a:rPr lang="en-US" i="1" dirty="0"/>
              <a:t>IEEE Signal Processing Magazine, vol.</a:t>
            </a:r>
            <a:r>
              <a:rPr lang="en-US" dirty="0"/>
              <a:t> 35, no. 1, </a:t>
            </a:r>
            <a:r>
              <a:rPr lang="en-US" dirty="0" smtClean="0"/>
              <a:t>pp</a:t>
            </a:r>
            <a:r>
              <a:rPr lang="en-US" dirty="0"/>
              <a:t>: </a:t>
            </a:r>
            <a:r>
              <a:rPr lang="en-US" dirty="0" smtClean="0"/>
              <a:t>53-65, Jan. 2018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76754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929" y="1278058"/>
            <a:ext cx="11583668" cy="28213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61939" y="4370351"/>
            <a:ext cx="93918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Figure</a:t>
            </a:r>
            <a:r>
              <a:rPr lang="en-US" sz="2400" dirty="0" smtClean="0"/>
              <a:t> : The Sampling </a:t>
            </a:r>
            <a:r>
              <a:rPr lang="en-US" sz="2400" dirty="0"/>
              <a:t>P</a:t>
            </a:r>
            <a:r>
              <a:rPr lang="en-US" sz="2400" dirty="0" smtClean="0"/>
              <a:t>rocedure for LAPGAN Model. </a:t>
            </a:r>
            <a:endParaRPr lang="en-US" sz="2400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7929" y="0"/>
            <a:ext cx="11323954" cy="77628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Laplacian Pyramid of Adversarial Network (LAP-GAN)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7321" y="5497583"/>
            <a:ext cx="1233182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Source: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P. J. Burt, Edward, and E. H. Adelson. The </a:t>
            </a:r>
            <a:r>
              <a:rPr lang="en-US" sz="1400" dirty="0" smtClean="0"/>
              <a:t>Laplacian </a:t>
            </a:r>
            <a:r>
              <a:rPr lang="en-US" sz="1400" dirty="0"/>
              <a:t>pyramid as a compact image code. IEEE Transactions on Communications, 31:532–540, 1983</a:t>
            </a:r>
            <a:r>
              <a:rPr lang="en-US" sz="1400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 smtClean="0"/>
              <a:t>E</a:t>
            </a:r>
            <a:r>
              <a:rPr lang="en-US" sz="1400" dirty="0"/>
              <a:t>. L</a:t>
            </a:r>
            <a:r>
              <a:rPr lang="en-US" sz="1400" dirty="0" smtClean="0"/>
              <a:t>. Denton, S. </a:t>
            </a:r>
            <a:r>
              <a:rPr lang="en-US" sz="1400" dirty="0" err="1" smtClean="0"/>
              <a:t>Chintala</a:t>
            </a:r>
            <a:r>
              <a:rPr lang="en-US" sz="1400" dirty="0" smtClean="0"/>
              <a:t>, A. </a:t>
            </a:r>
            <a:r>
              <a:rPr lang="en-US" sz="1400" dirty="0" err="1" smtClean="0"/>
              <a:t>Szlam</a:t>
            </a:r>
            <a:r>
              <a:rPr lang="en-US" sz="1400" dirty="0" smtClean="0"/>
              <a:t> and R. Fergus, “Deep </a:t>
            </a:r>
            <a:r>
              <a:rPr lang="en-US" sz="1400" dirty="0"/>
              <a:t>generative image models using a￼ </a:t>
            </a:r>
            <a:r>
              <a:rPr lang="en-US" sz="1400" dirty="0" err="1"/>
              <a:t>laplacian</a:t>
            </a:r>
            <a:r>
              <a:rPr lang="en-US" sz="1400" dirty="0"/>
              <a:t> pyramid </a:t>
            </a:r>
            <a:r>
              <a:rPr lang="en-US" sz="1400" dirty="0" smtClean="0"/>
              <a:t>of     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adversarial networks,” </a:t>
            </a:r>
            <a:r>
              <a:rPr lang="en-US" sz="1400" dirty="0"/>
              <a:t>In </a:t>
            </a:r>
            <a:r>
              <a:rPr lang="en-US" sz="1400" i="1" dirty="0"/>
              <a:t>Advances in </a:t>
            </a:r>
            <a:r>
              <a:rPr lang="en-US" sz="1400" i="1" dirty="0" smtClean="0"/>
              <a:t>Neural </a:t>
            </a:r>
            <a:r>
              <a:rPr lang="en-US" sz="1400" i="1" dirty="0"/>
              <a:t>I</a:t>
            </a:r>
            <a:r>
              <a:rPr lang="en-US" sz="1400" i="1" dirty="0" smtClean="0"/>
              <a:t>nformation </a:t>
            </a:r>
            <a:r>
              <a:rPr lang="en-US" sz="1400" i="1" dirty="0"/>
              <a:t>P</a:t>
            </a:r>
            <a:r>
              <a:rPr lang="en-US" sz="1400" i="1" dirty="0" smtClean="0"/>
              <a:t>rocessing Systems,</a:t>
            </a:r>
            <a:r>
              <a:rPr lang="en-US" sz="1400" dirty="0"/>
              <a:t> </a:t>
            </a:r>
            <a:r>
              <a:rPr lang="en-US" sz="1400" dirty="0" smtClean="0"/>
              <a:t>pp</a:t>
            </a:r>
            <a:r>
              <a:rPr lang="en-US" sz="1400" dirty="0"/>
              <a:t>. </a:t>
            </a:r>
            <a:r>
              <a:rPr lang="en-US" sz="1400" dirty="0" smtClean="0"/>
              <a:t>1486-1494.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7059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9" y="822038"/>
            <a:ext cx="4183066" cy="418306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-20280" y="4466335"/>
            <a:ext cx="57247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N" b="1" dirty="0" smtClean="0">
                <a:solidFill>
                  <a:schemeClr val="tx2"/>
                </a:solidFill>
              </a:rPr>
              <a:t>Source: </a:t>
            </a:r>
            <a:endParaRPr lang="en-IN" b="1" dirty="0" smtClean="0">
              <a:solidFill>
                <a:schemeClr val="tx2"/>
              </a:solidFill>
              <a:hlinkClick r:id="rId3"/>
            </a:endParaRPr>
          </a:p>
          <a:p>
            <a:r>
              <a:rPr lang="en-IN" dirty="0" smtClean="0">
                <a:hlinkClick r:id="rId3"/>
              </a:rPr>
              <a:t>https://en.wikipedia.org/wiki/Pyramid_(image_processing)</a:t>
            </a:r>
            <a:endParaRPr lang="en-IN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641782" y="1616225"/>
            <a:ext cx="5387418" cy="21549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5280691"/>
            <a:ext cx="12127345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400" dirty="0">
                <a:hlinkClick r:id="rId5"/>
              </a:rPr>
              <a:t>https://www.google.com/search?q=Wavelet+decomposition+of+Lena+Image,+Pyramid&amp;rlz=1C1CHBF_enIN848IN848&amp;tbm=isch&amp;source=iu&amp;ictx=1&amp;fir=7awLxhurrURRhM%253A%252CQe13w_iWuRd2rM%252C_&amp;</a:t>
            </a:r>
            <a:r>
              <a:rPr lang="en-IN" sz="1400" dirty="0" smtClean="0">
                <a:hlinkClick r:id="rId5"/>
              </a:rPr>
              <a:t>vet=1&amp;usg=AI4_kT34m1SoIqqTv_WmIE0Fa84y7szKQ&amp;sa=X&amp;ved=2ahUKEwjnlL3Z9MPiAhVGCqYKHU3CDOkQ9QEwAXoECAkQBg#imgrc=uXmcn247-EaymM</a:t>
            </a:r>
            <a:r>
              <a:rPr lang="en-IN" sz="1400" dirty="0">
                <a:hlinkClick r:id="rId5"/>
              </a:rPr>
              <a:t>:&amp;vet=1</a:t>
            </a:r>
            <a:endParaRPr lang="en-IN" sz="1400" dirty="0"/>
          </a:p>
        </p:txBody>
      </p:sp>
      <p:sp>
        <p:nvSpPr>
          <p:cNvPr id="9" name="TextBox 8"/>
          <p:cNvSpPr txBox="1"/>
          <p:nvPr/>
        </p:nvSpPr>
        <p:spPr>
          <a:xfrm>
            <a:off x="-73891" y="-94174"/>
            <a:ext cx="10409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4000" dirty="0" smtClean="0">
                <a:solidFill>
                  <a:schemeClr val="accent5"/>
                </a:solidFill>
              </a:rPr>
              <a:t>Laplacian Pyramid: Birth to Wavelet and MRA !  </a:t>
            </a:r>
            <a:endParaRPr lang="en-IN" sz="4000" dirty="0">
              <a:solidFill>
                <a:schemeClr val="accent5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20280" y="5980837"/>
            <a:ext cx="12147625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1700" dirty="0">
                <a:latin typeface="Arial" panose="020B0604020202020204" pitchFamily="34" charset="0"/>
              </a:rPr>
              <a:t>RM Rao, </a:t>
            </a:r>
            <a:r>
              <a:rPr lang="en-IN" sz="1700" dirty="0" err="1" smtClean="0">
                <a:latin typeface="Arial" panose="020B0604020202020204" pitchFamily="34" charset="0"/>
              </a:rPr>
              <a:t>Ajit</a:t>
            </a:r>
            <a:r>
              <a:rPr lang="en-IN" sz="1700" dirty="0" smtClean="0">
                <a:latin typeface="Arial" panose="020B0604020202020204" pitchFamily="34" charset="0"/>
              </a:rPr>
              <a:t> S. </a:t>
            </a:r>
            <a:r>
              <a:rPr lang="en-IN" sz="1700" dirty="0" err="1">
                <a:latin typeface="Arial" panose="020B0604020202020204" pitchFamily="34" charset="0"/>
              </a:rPr>
              <a:t>Bopardikar</a:t>
            </a:r>
            <a:r>
              <a:rPr lang="en-IN" sz="1700" dirty="0">
                <a:latin typeface="Arial" panose="020B0604020202020204" pitchFamily="34" charset="0"/>
              </a:rPr>
              <a:t> </a:t>
            </a:r>
            <a:r>
              <a:rPr lang="en-IN" sz="1700" dirty="0" smtClean="0">
                <a:latin typeface="Arial" panose="020B0604020202020204" pitchFamily="34" charset="0"/>
              </a:rPr>
              <a:t>, “Wavelet transforms: Introduction to Theory and </a:t>
            </a:r>
            <a:r>
              <a:rPr lang="en-IN" sz="1700" dirty="0" err="1" smtClean="0">
                <a:latin typeface="Arial" panose="020B0604020202020204" pitchFamily="34" charset="0"/>
              </a:rPr>
              <a:t>Applications,Prentice</a:t>
            </a:r>
            <a:r>
              <a:rPr lang="en-IN" sz="1700" dirty="0" smtClean="0">
                <a:latin typeface="Arial" panose="020B0604020202020204" pitchFamily="34" charset="0"/>
              </a:rPr>
              <a:t>-Hall, 1998. </a:t>
            </a:r>
          </a:p>
          <a:p>
            <a:endParaRPr lang="en-IN" sz="1700" dirty="0" smtClean="0">
              <a:latin typeface="Arial" panose="020B0604020202020204" pitchFamily="34" charset="0"/>
            </a:endParaRPr>
          </a:p>
          <a:p>
            <a:r>
              <a:rPr lang="en-IN" sz="1700" b="0" i="0" dirty="0" smtClean="0">
                <a:effectLst/>
                <a:latin typeface="Arial" panose="020B0604020202020204" pitchFamily="34" charset="0"/>
              </a:rPr>
              <a:t>Stephane G. </a:t>
            </a:r>
            <a:r>
              <a:rPr lang="en-IN" sz="1700" b="0" i="0" dirty="0" err="1" smtClean="0">
                <a:effectLst/>
                <a:latin typeface="Arial" panose="020B0604020202020204" pitchFamily="34" charset="0"/>
              </a:rPr>
              <a:t>Mallat</a:t>
            </a:r>
            <a:r>
              <a:rPr lang="en-IN" sz="1700" b="0" i="0" dirty="0" smtClean="0">
                <a:effectLst/>
                <a:latin typeface="Arial" panose="020B0604020202020204" pitchFamily="34" charset="0"/>
              </a:rPr>
              <a:t>, “A </a:t>
            </a:r>
            <a:r>
              <a:rPr lang="en-IN" sz="1700" dirty="0" smtClean="0">
                <a:latin typeface="Arial" panose="020B0604020202020204" pitchFamily="34" charset="0"/>
              </a:rPr>
              <a:t>Wavelet Tour of Signal Processing”, Academic Press, 2</a:t>
            </a:r>
            <a:r>
              <a:rPr lang="en-IN" sz="1700" baseline="30000" dirty="0" smtClean="0">
                <a:latin typeface="Arial" panose="020B0604020202020204" pitchFamily="34" charset="0"/>
              </a:rPr>
              <a:t>nd</a:t>
            </a:r>
            <a:r>
              <a:rPr lang="en-IN" sz="1700" dirty="0" smtClean="0">
                <a:latin typeface="Arial" panose="020B0604020202020204" pitchFamily="34" charset="0"/>
              </a:rPr>
              <a:t> Edition, 1999. </a:t>
            </a:r>
            <a:endParaRPr lang="en-IN" sz="1700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5985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/>
        </p:nvCxnSpPr>
        <p:spPr>
          <a:xfrm>
            <a:off x="5953427" y="955820"/>
            <a:ext cx="23268" cy="5060731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750725" y="55005"/>
            <a:ext cx="4519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/>
                </a:solidFill>
              </a:rPr>
              <a:t>Signal Processing: FT-&gt; fixed basis  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914874" y="117538"/>
            <a:ext cx="4519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/>
                </a:solidFill>
              </a:rPr>
              <a:t>GANs -&gt; Basis learned from data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84045" y="3784956"/>
                <a:ext cx="3991798" cy="6640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45" y="3784956"/>
                <a:ext cx="3991798" cy="66409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684045" y="4776848"/>
                <a:ext cx="4574137" cy="66409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) =</m:t>
                      </m:r>
                      <m:sSup>
                        <m:sSup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ℱ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sup>
                      </m:sSup>
                      <m:d>
                        <m:dPr>
                          <m:begChr m:val="{"/>
                          <m:endChr m:val="}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p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𝐹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𝑡</m:t>
                              </m:r>
                            </m:sup>
                          </m:s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ⅆ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nary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45" y="4776848"/>
                <a:ext cx="4574137" cy="66409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/>
          <p:cNvSpPr txBox="1"/>
          <p:nvPr/>
        </p:nvSpPr>
        <p:spPr>
          <a:xfrm>
            <a:off x="663852" y="4442498"/>
            <a:ext cx="451944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Inverse Fourier Transform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663851" y="3417726"/>
            <a:ext cx="21531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Fourier Transform</a:t>
            </a:r>
            <a:endParaRPr lang="en-US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105823" y="6101079"/>
            <a:ext cx="11618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/>
              <a:t>Source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 smtClean="0"/>
              <a:t>Antonia Creswell, </a:t>
            </a:r>
            <a:r>
              <a:rPr lang="en-US" sz="1400" dirty="0"/>
              <a:t>Tom White, Vincent </a:t>
            </a:r>
            <a:r>
              <a:rPr lang="en-US" sz="1400" dirty="0" err="1"/>
              <a:t>Dumoulin</a:t>
            </a:r>
            <a:r>
              <a:rPr lang="en-US" sz="1400" dirty="0"/>
              <a:t>, Kai </a:t>
            </a:r>
            <a:r>
              <a:rPr lang="en-US" sz="1400" dirty="0" err="1"/>
              <a:t>Arulkumaran</a:t>
            </a:r>
            <a:r>
              <a:rPr lang="en-US" sz="1400" dirty="0"/>
              <a:t>, </a:t>
            </a:r>
            <a:r>
              <a:rPr lang="en-US" sz="1400" dirty="0" err="1"/>
              <a:t>Biswa</a:t>
            </a:r>
            <a:r>
              <a:rPr lang="en-US" sz="1400" dirty="0"/>
              <a:t> </a:t>
            </a:r>
            <a:r>
              <a:rPr lang="en-US" sz="1400" dirty="0" err="1"/>
              <a:t>Sengupta</a:t>
            </a:r>
            <a:r>
              <a:rPr lang="en-US" sz="1400" dirty="0"/>
              <a:t>, and Anil A. </a:t>
            </a:r>
            <a:r>
              <a:rPr lang="en-US" sz="1400" dirty="0" err="1"/>
              <a:t>Bharath</a:t>
            </a:r>
            <a:r>
              <a:rPr lang="en-US" sz="1400" dirty="0"/>
              <a:t>. "Generative adversarial networks: An overview." </a:t>
            </a:r>
            <a:r>
              <a:rPr lang="en-US" sz="1400" i="1" dirty="0"/>
              <a:t>IEEE Signal Processing </a:t>
            </a:r>
            <a:r>
              <a:rPr lang="en-US" sz="1400" i="1" dirty="0" smtClean="0"/>
              <a:t>Magazine, vol.</a:t>
            </a:r>
            <a:r>
              <a:rPr lang="en-US" sz="1400" dirty="0"/>
              <a:t> 35, no. </a:t>
            </a:r>
            <a:r>
              <a:rPr lang="en-US" sz="1400" dirty="0" smtClean="0"/>
              <a:t>1, 2018, pp: </a:t>
            </a:r>
            <a:r>
              <a:rPr lang="en-US" sz="1400" dirty="0"/>
              <a:t>53-65</a:t>
            </a:r>
            <a:r>
              <a:rPr lang="en-US" sz="1400" dirty="0" smtClean="0"/>
              <a:t>.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/>
          <a:srcRect b="5500"/>
          <a:stretch/>
        </p:blipFill>
        <p:spPr>
          <a:xfrm>
            <a:off x="3277392" y="1072418"/>
            <a:ext cx="2472940" cy="15866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5243" y="1481705"/>
            <a:ext cx="2037212" cy="778085"/>
          </a:xfrm>
          <a:prstGeom prst="rect">
            <a:avLst/>
          </a:prstGeom>
        </p:spPr>
      </p:pic>
      <p:sp>
        <p:nvSpPr>
          <p:cNvPr id="30" name="Curved Down Arrow 29"/>
          <p:cNvSpPr/>
          <p:nvPr/>
        </p:nvSpPr>
        <p:spPr>
          <a:xfrm>
            <a:off x="2419078" y="1618593"/>
            <a:ext cx="800193" cy="192138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4513862" y="2681284"/>
                <a:ext cx="22467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862" y="2681284"/>
                <a:ext cx="224677" cy="276999"/>
              </a:xfrm>
              <a:prstGeom prst="rect">
                <a:avLst/>
              </a:prstGeom>
              <a:blipFill>
                <a:blip r:embed="rId6"/>
                <a:stretch>
                  <a:fillRect l="-16216" r="-13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TextBox 32"/>
          <p:cNvSpPr txBox="1"/>
          <p:nvPr/>
        </p:nvSpPr>
        <p:spPr>
          <a:xfrm>
            <a:off x="893379" y="2215085"/>
            <a:ext cx="1166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Time</a:t>
            </a:r>
            <a:endParaRPr lang="en-US" sz="1400" dirty="0"/>
          </a:p>
        </p:txBody>
      </p:sp>
      <p:sp>
        <p:nvSpPr>
          <p:cNvPr id="34" name="TextBox 33"/>
          <p:cNvSpPr txBox="1"/>
          <p:nvPr/>
        </p:nvSpPr>
        <p:spPr>
          <a:xfrm>
            <a:off x="-7184" y="1357794"/>
            <a:ext cx="400110" cy="928731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r>
              <a:rPr lang="en-US" sz="1400" dirty="0" smtClean="0"/>
              <a:t>Amplitude</a:t>
            </a:r>
            <a:endParaRPr lang="en-US" sz="1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/>
              <p:cNvSpPr txBox="1"/>
              <p:nvPr/>
            </p:nvSpPr>
            <p:spPr>
              <a:xfrm>
                <a:off x="2674076" y="1087252"/>
                <a:ext cx="66813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IN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𝐹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𝜔</m:t>
                    </m:r>
                  </m:oMath>
                </a14:m>
                <a:r>
                  <a:rPr lang="en-US" dirty="0" smtClean="0"/>
                  <a:t>)|</a:t>
                </a:r>
                <a:endParaRPr lang="en-US" dirty="0"/>
              </a:p>
            </p:txBody>
          </p:sp>
        </mc:Choice>
        <mc:Fallback xmlns="">
          <p:sp>
            <p:nvSpPr>
              <p:cNvPr id="35" name="TextBox 3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4076" y="1087252"/>
                <a:ext cx="668132" cy="276999"/>
              </a:xfrm>
              <a:prstGeom prst="rect">
                <a:avLst/>
              </a:prstGeom>
              <a:blipFill>
                <a:blip r:embed="rId7"/>
                <a:stretch>
                  <a:fillRect l="-16514" t="-28261" r="-22018" b="-50000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TextBox 36"/>
          <p:cNvSpPr txBox="1"/>
          <p:nvPr/>
        </p:nvSpPr>
        <p:spPr>
          <a:xfrm>
            <a:off x="3202126" y="3147632"/>
            <a:ext cx="10885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True Signal</a:t>
            </a:r>
            <a:endParaRPr lang="en-US" sz="1600" dirty="0"/>
          </a:p>
        </p:txBody>
      </p:sp>
      <p:cxnSp>
        <p:nvCxnSpPr>
          <p:cNvPr id="39" name="Straight Arrow Connector 38"/>
          <p:cNvCxnSpPr>
            <a:endCxn id="37" idx="2"/>
          </p:cNvCxnSpPr>
          <p:nvPr/>
        </p:nvCxnSpPr>
        <p:spPr>
          <a:xfrm flipV="1">
            <a:off x="3514947" y="3486186"/>
            <a:ext cx="231450" cy="619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124959" y="5457639"/>
            <a:ext cx="21461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Reconstructed Signal</a:t>
            </a:r>
            <a:endParaRPr lang="en-US" sz="1600" dirty="0"/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897423" y="5261900"/>
            <a:ext cx="237695" cy="230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Rectangle 60"/>
              <p:cNvSpPr/>
              <p:nvPr/>
            </p:nvSpPr>
            <p:spPr>
              <a:xfrm>
                <a:off x="8573955" y="2561049"/>
                <a:ext cx="711605" cy="3849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1" name="Rectangle 6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73955" y="2561049"/>
                <a:ext cx="711605" cy="384914"/>
              </a:xfrm>
              <a:prstGeom prst="rect">
                <a:avLst/>
              </a:prstGeom>
              <a:blipFill>
                <a:blip r:embed="rId8"/>
                <a:stretch>
                  <a:fillRect t="-7937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TextBox 63"/>
              <p:cNvSpPr txBox="1"/>
              <p:nvPr/>
            </p:nvSpPr>
            <p:spPr>
              <a:xfrm>
                <a:off x="6459347" y="2967012"/>
                <a:ext cx="4880766" cy="4174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000" dirty="0" smtClean="0"/>
                  <a:t>With every iteration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d>
                      <m:d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20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 smtClean="0"/>
                  <a:t>improves  </a:t>
                </a:r>
                <a:endParaRPr lang="en-US" sz="2000" dirty="0"/>
              </a:p>
            </p:txBody>
          </p:sp>
        </mc:Choice>
        <mc:Fallback xmlns="">
          <p:sp>
            <p:nvSpPr>
              <p:cNvPr id="64" name="TextBox 6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59347" y="2967012"/>
                <a:ext cx="4880766" cy="417487"/>
              </a:xfrm>
              <a:prstGeom prst="rect">
                <a:avLst/>
              </a:prstGeom>
              <a:blipFill>
                <a:blip r:embed="rId9"/>
                <a:stretch>
                  <a:fillRect l="-1125" t="-4412" b="-264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6" name="Oval 65"/>
          <p:cNvSpPr/>
          <p:nvPr/>
        </p:nvSpPr>
        <p:spPr>
          <a:xfrm>
            <a:off x="6225126" y="4309241"/>
            <a:ext cx="596088" cy="11933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Oval 67"/>
          <p:cNvSpPr/>
          <p:nvPr/>
        </p:nvSpPr>
        <p:spPr>
          <a:xfrm>
            <a:off x="7369636" y="4290848"/>
            <a:ext cx="625899" cy="1230092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Curved Down Arrow 70"/>
          <p:cNvSpPr/>
          <p:nvPr/>
        </p:nvSpPr>
        <p:spPr>
          <a:xfrm>
            <a:off x="6821213" y="4404391"/>
            <a:ext cx="548423" cy="23816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5" name="Curved Up Arrow 74"/>
          <p:cNvSpPr/>
          <p:nvPr/>
        </p:nvSpPr>
        <p:spPr>
          <a:xfrm flipH="1">
            <a:off x="6821213" y="5002924"/>
            <a:ext cx="548423" cy="25897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6" name="Rectangle 75"/>
              <p:cNvSpPr/>
              <p:nvPr/>
            </p:nvSpPr>
            <p:spPr>
              <a:xfrm>
                <a:off x="6712971" y="3951877"/>
                <a:ext cx="687432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(.)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6" name="Rectangle 7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2971" y="3951877"/>
                <a:ext cx="687432" cy="369332"/>
              </a:xfrm>
              <a:prstGeom prst="rect">
                <a:avLst/>
              </a:prstGeom>
              <a:blipFill>
                <a:blip r:embed="rId10"/>
                <a:stretch>
                  <a:fillRect b="-131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/>
              <p:cNvSpPr/>
              <p:nvPr/>
            </p:nvSpPr>
            <p:spPr>
              <a:xfrm>
                <a:off x="6717409" y="5423137"/>
                <a:ext cx="79028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ℱ</m:t>
                        </m:r>
                      </m:e>
                      <m:sup>
                        <m:r>
                          <a:rPr lang="en-US" i="1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 smtClean="0"/>
                  <a:t>(.)</a:t>
                </a:r>
                <a:endParaRPr lang="en-US" dirty="0"/>
              </a:p>
            </p:txBody>
          </p:sp>
        </mc:Choice>
        <mc:Fallback xmlns="">
          <p:sp>
            <p:nvSpPr>
              <p:cNvPr id="77" name="Rectangle 7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7409" y="5423137"/>
                <a:ext cx="790281" cy="369332"/>
              </a:xfrm>
              <a:prstGeom prst="rect">
                <a:avLst/>
              </a:prstGeom>
              <a:blipFill>
                <a:blip r:embed="rId11"/>
                <a:stretch>
                  <a:fillRect t="-10000" r="-6154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8" name="Rectangle 77"/>
              <p:cNvSpPr/>
              <p:nvPr/>
            </p:nvSpPr>
            <p:spPr>
              <a:xfrm>
                <a:off x="6197197" y="4496915"/>
                <a:ext cx="65954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8" name="Rectangle 7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7197" y="4496915"/>
                <a:ext cx="659540" cy="369332"/>
              </a:xfrm>
              <a:prstGeom prst="rect">
                <a:avLst/>
              </a:prstGeom>
              <a:blipFill>
                <a:blip r:embed="rId12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Rectangle 78"/>
              <p:cNvSpPr/>
              <p:nvPr/>
            </p:nvSpPr>
            <p:spPr>
              <a:xfrm>
                <a:off x="6203269" y="4939955"/>
                <a:ext cx="711605" cy="38491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Rectangle 7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03269" y="4939955"/>
                <a:ext cx="711605" cy="384914"/>
              </a:xfrm>
              <a:prstGeom prst="rect">
                <a:avLst/>
              </a:prstGeom>
              <a:blipFill>
                <a:blip r:embed="rId13"/>
                <a:stretch>
                  <a:fillRect t="-7813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0" name="Rectangle 79"/>
              <p:cNvSpPr/>
              <p:nvPr/>
            </p:nvSpPr>
            <p:spPr>
              <a:xfrm>
                <a:off x="7334636" y="4681581"/>
                <a:ext cx="751809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𝐹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𝜔</m:t>
                      </m:r>
                      <m:r>
                        <a:rPr lang="en-US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0" name="Rectangle 7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4636" y="4681581"/>
                <a:ext cx="751809" cy="369332"/>
              </a:xfrm>
              <a:prstGeom prst="rect">
                <a:avLst/>
              </a:prstGeom>
              <a:blipFill>
                <a:blip r:embed="rId14"/>
                <a:stretch>
                  <a:fillRect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1" name="TextBox 80"/>
          <p:cNvSpPr txBox="1"/>
          <p:nvPr/>
        </p:nvSpPr>
        <p:spPr>
          <a:xfrm>
            <a:off x="6695080" y="3591472"/>
            <a:ext cx="48807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Analogy</a:t>
            </a:r>
            <a:endParaRPr lang="en-US" sz="2000" dirty="0"/>
          </a:p>
        </p:txBody>
      </p:sp>
      <p:sp>
        <p:nvSpPr>
          <p:cNvPr id="82" name="Left-Right Arrow 81"/>
          <p:cNvSpPr/>
          <p:nvPr/>
        </p:nvSpPr>
        <p:spPr>
          <a:xfrm>
            <a:off x="8316587" y="4650274"/>
            <a:ext cx="1380103" cy="450831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Oval 82"/>
          <p:cNvSpPr/>
          <p:nvPr/>
        </p:nvSpPr>
        <p:spPr>
          <a:xfrm>
            <a:off x="9913914" y="4229831"/>
            <a:ext cx="596088" cy="11933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712971" y="836923"/>
            <a:ext cx="4875495" cy="1730592"/>
          </a:xfrm>
          <a:prstGeom prst="rect">
            <a:avLst/>
          </a:prstGeom>
        </p:spPr>
      </p:pic>
      <p:cxnSp>
        <p:nvCxnSpPr>
          <p:cNvPr id="63" name="Straight Arrow Connector 62"/>
          <p:cNvCxnSpPr/>
          <p:nvPr/>
        </p:nvCxnSpPr>
        <p:spPr>
          <a:xfrm flipH="1" flipV="1">
            <a:off x="8582301" y="2018757"/>
            <a:ext cx="183979" cy="51175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Oval 85"/>
          <p:cNvSpPr/>
          <p:nvPr/>
        </p:nvSpPr>
        <p:spPr>
          <a:xfrm>
            <a:off x="10979758" y="4245955"/>
            <a:ext cx="596088" cy="1193306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7" name="Rectangle 86"/>
              <p:cNvSpPr/>
              <p:nvPr/>
            </p:nvSpPr>
            <p:spPr>
              <a:xfrm>
                <a:off x="10004824" y="4384473"/>
                <a:ext cx="392287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𝑋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7" name="Rectangle 8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04824" y="4384473"/>
                <a:ext cx="392287" cy="369332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8" name="Rectangle 87"/>
          <p:cNvSpPr/>
          <p:nvPr/>
        </p:nvSpPr>
        <p:spPr>
          <a:xfrm>
            <a:off x="9930470" y="4898784"/>
            <a:ext cx="562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G(z)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11070668" y="4650274"/>
                <a:ext cx="35375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𝑧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70668" y="4650274"/>
                <a:ext cx="353750" cy="369332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Curved Down Arrow 89"/>
          <p:cNvSpPr/>
          <p:nvPr/>
        </p:nvSpPr>
        <p:spPr>
          <a:xfrm>
            <a:off x="10488021" y="4324921"/>
            <a:ext cx="548423" cy="238161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1" name="Curved Up Arrow 90"/>
          <p:cNvSpPr/>
          <p:nvPr/>
        </p:nvSpPr>
        <p:spPr>
          <a:xfrm flipH="1">
            <a:off x="10488021" y="4923454"/>
            <a:ext cx="548423" cy="258976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9787746" y="5533257"/>
            <a:ext cx="2153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Adversarial Training</a:t>
            </a:r>
            <a:endParaRPr lang="en-US" dirty="0"/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4513862" y="1039616"/>
            <a:ext cx="406930" cy="551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4164743" y="686358"/>
            <a:ext cx="178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Coefficient space</a:t>
            </a:r>
            <a:endParaRPr lang="en-IN" dirty="0"/>
          </a:p>
        </p:txBody>
      </p:sp>
      <p:sp>
        <p:nvSpPr>
          <p:cNvPr id="6" name="Right Arrow 5"/>
          <p:cNvSpPr/>
          <p:nvPr/>
        </p:nvSpPr>
        <p:spPr>
          <a:xfrm>
            <a:off x="6067695" y="762910"/>
            <a:ext cx="566411" cy="21622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48" name="TextBox 47"/>
          <p:cNvSpPr txBox="1"/>
          <p:nvPr/>
        </p:nvSpPr>
        <p:spPr>
          <a:xfrm>
            <a:off x="6671940" y="670283"/>
            <a:ext cx="1365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dirty="0" smtClean="0"/>
              <a:t>Latent space</a:t>
            </a:r>
            <a:endParaRPr lang="en-IN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6942915" y="1057886"/>
            <a:ext cx="412266" cy="43989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508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Admin\Dropbox\NAAC_Poster\NAAC_Poster\Slide1.PNG"/>
          <p:cNvPicPr>
            <a:picLocks noChangeAspect="1" noChangeArrowheads="1"/>
          </p:cNvPicPr>
          <p:nvPr/>
        </p:nvPicPr>
        <p:blipFill>
          <a:blip r:embed="rId2"/>
          <a:srcRect l="1834" t="8688" b="7257"/>
          <a:stretch>
            <a:fillRect/>
          </a:stretch>
        </p:blipFill>
        <p:spPr bwMode="auto">
          <a:xfrm>
            <a:off x="565152" y="0"/>
            <a:ext cx="1071244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 descr="C:\Users\Admin\Desktop\DA-IICT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074401" y="304801"/>
            <a:ext cx="1022351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575473" cy="845127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Domain Mismatch in Speaker Recognition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13007"/>
            <a:ext cx="10515600" cy="515793"/>
          </a:xfrm>
        </p:spPr>
        <p:txBody>
          <a:bodyPr/>
          <a:lstStyle/>
          <a:p>
            <a:r>
              <a:rPr lang="en-US" dirty="0" smtClean="0"/>
              <a:t>Cross-lingual (CL) Speaker ID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758229"/>
            <a:ext cx="7286625" cy="3286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0" y="5694218"/>
            <a:ext cx="112431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Source:</a:t>
            </a:r>
          </a:p>
          <a:p>
            <a:r>
              <a:rPr lang="en-US" dirty="0" err="1" smtClean="0"/>
              <a:t>Hemant</a:t>
            </a:r>
            <a:r>
              <a:rPr lang="en-US" dirty="0" smtClean="0"/>
              <a:t> A. </a:t>
            </a:r>
            <a:r>
              <a:rPr lang="en-US" dirty="0" err="1" smtClean="0"/>
              <a:t>Patil</a:t>
            </a:r>
            <a:r>
              <a:rPr lang="en-US" dirty="0" smtClean="0"/>
              <a:t>, Speaker Recognition in Indian Languages:  A Feature-Based Approach. PhD Thesis. Department of EE, </a:t>
            </a:r>
          </a:p>
          <a:p>
            <a:r>
              <a:rPr lang="en-US" dirty="0" smtClean="0"/>
              <a:t>IIT </a:t>
            </a:r>
            <a:r>
              <a:rPr lang="en-US" dirty="0" err="1" smtClean="0"/>
              <a:t>Kharagpur</a:t>
            </a:r>
            <a:r>
              <a:rPr lang="en-US" dirty="0" smtClean="0"/>
              <a:t> , 2005.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21237" y="2618508"/>
            <a:ext cx="536807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Observations </a:t>
            </a:r>
          </a:p>
          <a:p>
            <a:r>
              <a:rPr lang="en-US" dirty="0" smtClean="0"/>
              <a:t>Cross-lingual mode degrades SR performance severely</a:t>
            </a:r>
          </a:p>
          <a:p>
            <a:endParaRPr lang="en-US" dirty="0" smtClean="0"/>
          </a:p>
          <a:p>
            <a:r>
              <a:rPr lang="en-US" dirty="0" smtClean="0"/>
              <a:t>Testing language is very important  for CL mode </a:t>
            </a:r>
          </a:p>
          <a:p>
            <a:endParaRPr lang="en-US" dirty="0" smtClean="0"/>
          </a:p>
          <a:p>
            <a:r>
              <a:rPr lang="en-US" dirty="0" smtClean="0"/>
              <a:t>Similar observation in Whispered Speech Recognition !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2192000" cy="45720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accent1"/>
                </a:solidFill>
              </a:rPr>
              <a:t>Similar finding in cross-lingual speaker recognition, NIST SRE, USA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94411"/>
            <a:ext cx="11914094" cy="981635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en-US" sz="1600" b="1" dirty="0" smtClean="0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1600" b="1" dirty="0" smtClean="0"/>
              <a:t>      Note:  </a:t>
            </a:r>
            <a:r>
              <a:rPr lang="en-US" sz="1600" dirty="0" smtClean="0"/>
              <a:t>There has been a growing interest in designing ASR systems for bilingual speakers (e.g. speakers who are fluent in English and any one of the Arabic, Mandarin, Spanish, etc.). </a:t>
            </a:r>
          </a:p>
        </p:txBody>
      </p:sp>
      <p:pic>
        <p:nvPicPr>
          <p:cNvPr id="4199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533400"/>
            <a:ext cx="5295900" cy="409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8000" y="457200"/>
            <a:ext cx="6604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1" y="5651837"/>
            <a:ext cx="1219199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Source: </a:t>
            </a:r>
          </a:p>
          <a:p>
            <a:r>
              <a:rPr lang="en-US" dirty="0" smtClean="0"/>
              <a:t>M. A. </a:t>
            </a:r>
            <a:r>
              <a:rPr lang="en-US" dirty="0" err="1" smtClean="0"/>
              <a:t>Prybocki</a:t>
            </a:r>
            <a:r>
              <a:rPr lang="en-US" dirty="0" smtClean="0"/>
              <a:t>, A. F. Martin and A. N. Le, “NIST Speaker Recognition Evaluations Utilizing the Mixer Corpora-2004, 2005, 2006,” IEEE Trans. Audio,  Speech, and Language Proc.,  vol. 15, No. 7, Sept. 2007.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CE65E6-9AD7-9148-AFE4-1D3F12D31509}" type="slidenum">
              <a:rPr lang="en-US" smtClean="0"/>
              <a:pPr/>
              <a:t>51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7818"/>
            <a:ext cx="10515600" cy="1325563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GANs for Domain Adaptation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7254" y="1465407"/>
            <a:ext cx="10515600" cy="4351338"/>
          </a:xfrm>
        </p:spPr>
        <p:txBody>
          <a:bodyPr/>
          <a:lstStyle/>
          <a:p>
            <a:r>
              <a:rPr lang="en-US" dirty="0" smtClean="0"/>
              <a:t>NIST SRE 2016  -&gt; Designed for CL SR </a:t>
            </a:r>
          </a:p>
          <a:p>
            <a:endParaRPr lang="en-US" dirty="0" smtClean="0"/>
          </a:p>
          <a:p>
            <a:r>
              <a:rPr lang="en-US" b="1" dirty="0" smtClean="0"/>
              <a:t>Key Idea:  </a:t>
            </a:r>
            <a:r>
              <a:rPr lang="en-US" dirty="0" smtClean="0"/>
              <a:t>Confuse a domain discriminator for embeddings from source or target domains !</a:t>
            </a:r>
          </a:p>
          <a:p>
            <a:endParaRPr lang="en-US" dirty="0" smtClean="0"/>
          </a:p>
          <a:p>
            <a:r>
              <a:rPr lang="en-US" dirty="0" smtClean="0"/>
              <a:t>GAN models improve ASV by 7.2 % over baseline 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593467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Source:</a:t>
            </a:r>
          </a:p>
          <a:p>
            <a:pPr marL="285750" indent="-285750" algn="just"/>
            <a:r>
              <a:rPr lang="en-US" dirty="0" err="1" smtClean="0"/>
              <a:t>Gautam</a:t>
            </a:r>
            <a:r>
              <a:rPr lang="en-US" dirty="0" smtClean="0"/>
              <a:t> Bhattacharya, Joao </a:t>
            </a:r>
            <a:r>
              <a:rPr lang="en-US" dirty="0" err="1" smtClean="0"/>
              <a:t>Monteiro</a:t>
            </a:r>
            <a:r>
              <a:rPr lang="en-US" dirty="0" smtClean="0"/>
              <a:t>, Jahangir </a:t>
            </a:r>
            <a:r>
              <a:rPr lang="en-US" dirty="0" err="1" smtClean="0"/>
              <a:t>Alam</a:t>
            </a:r>
            <a:r>
              <a:rPr lang="en-US" dirty="0" smtClean="0"/>
              <a:t>, Patrick Kenny, “GENERATIVE ADVERSARIAL SPEAKER EMBEDDING NETWORKS FOR DOMAINROBUST END-TO-END SPEAKER VERIFICATION ,” ICASSP 2019, Brighton, UK, pp. 6226-6230, 2019.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82375" y="1265527"/>
            <a:ext cx="4048125" cy="197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11761" y="973283"/>
            <a:ext cx="44005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10031" y="2703801"/>
            <a:ext cx="4210050" cy="244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0335491" cy="817418"/>
          </a:xfrm>
        </p:spPr>
        <p:txBody>
          <a:bodyPr/>
          <a:lstStyle/>
          <a:p>
            <a:r>
              <a:rPr lang="en-US" b="1" dirty="0" smtClean="0">
                <a:solidFill>
                  <a:schemeClr val="accent1"/>
                </a:solidFill>
              </a:rPr>
              <a:t>GANs for Domain Adaptation (contd.)  </a:t>
            </a:r>
            <a:endParaRPr lang="en-US" b="1" dirty="0">
              <a:solidFill>
                <a:schemeClr val="accent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5657579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Source:</a:t>
            </a:r>
          </a:p>
          <a:p>
            <a:pPr marL="285750" indent="-285750" algn="just"/>
            <a:r>
              <a:rPr lang="en-US" dirty="0" err="1" smtClean="0"/>
              <a:t>Gautam</a:t>
            </a:r>
            <a:r>
              <a:rPr lang="en-US" dirty="0" smtClean="0"/>
              <a:t> Bhattacharya, Joao </a:t>
            </a:r>
            <a:r>
              <a:rPr lang="en-US" dirty="0" err="1" smtClean="0"/>
              <a:t>Monteiro</a:t>
            </a:r>
            <a:r>
              <a:rPr lang="en-US" dirty="0" smtClean="0"/>
              <a:t>, Jahangir </a:t>
            </a:r>
            <a:r>
              <a:rPr lang="en-US" dirty="0" err="1" smtClean="0"/>
              <a:t>Alam</a:t>
            </a:r>
            <a:r>
              <a:rPr lang="en-US" dirty="0" smtClean="0"/>
              <a:t>, Patrick Kenny, “GENERATIVE ADVERSARIAL SPEAKER EMBEDDING NETWORKS FOR DOMAINROBUST END-TO-END SPEAKER VERIFICATION ,” ICASSP 2019, Brighton, UK, pp. 6226-6230, 2019.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0830" y="-110840"/>
            <a:ext cx="12510655" cy="1325563"/>
          </a:xfrm>
        </p:spPr>
        <p:txBody>
          <a:bodyPr>
            <a:normAutofit/>
          </a:bodyPr>
          <a:lstStyle/>
          <a:p>
            <a:r>
              <a:rPr lang="en-US" sz="4200" b="1" dirty="0" smtClean="0">
                <a:solidFill>
                  <a:schemeClr val="accent1"/>
                </a:solidFill>
              </a:rPr>
              <a:t>GANs for other Speech Technology Applications</a:t>
            </a:r>
            <a:endParaRPr lang="en-US" sz="4200" b="1" dirty="0">
              <a:solidFill>
                <a:schemeClr val="accent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5072" y="1590098"/>
            <a:ext cx="10515600" cy="4351338"/>
          </a:xfrm>
        </p:spPr>
        <p:txBody>
          <a:bodyPr/>
          <a:lstStyle/>
          <a:p>
            <a:r>
              <a:rPr lang="en-US" dirty="0" smtClean="0"/>
              <a:t>NAM-to-Whisper </a:t>
            </a:r>
          </a:p>
          <a:p>
            <a:endParaRPr lang="en-US" dirty="0" smtClean="0"/>
          </a:p>
          <a:p>
            <a:r>
              <a:rPr lang="en-US" dirty="0" smtClean="0"/>
              <a:t>Whisper-to-Speech</a:t>
            </a:r>
          </a:p>
          <a:p>
            <a:endParaRPr lang="en-US" dirty="0" smtClean="0"/>
          </a:p>
          <a:p>
            <a:r>
              <a:rPr lang="en-US" dirty="0" smtClean="0"/>
              <a:t>Voice Conversion </a:t>
            </a:r>
          </a:p>
          <a:p>
            <a:endParaRPr lang="en-US" dirty="0" smtClean="0"/>
          </a:p>
          <a:p>
            <a:r>
              <a:rPr lang="en-US" dirty="0" smtClean="0"/>
              <a:t>Speech Enhancement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1070" y="1019331"/>
            <a:ext cx="113607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1.    NAM </a:t>
            </a:r>
            <a:r>
              <a:rPr lang="en-US" dirty="0"/>
              <a:t>is body conductive microphone one of the silent speech interface techniques.</a:t>
            </a:r>
          </a:p>
          <a:p>
            <a:endParaRPr lang="en-US" dirty="0" smtClean="0"/>
          </a:p>
          <a:p>
            <a:r>
              <a:rPr lang="en-US" dirty="0" smtClean="0"/>
              <a:t>2.    Detects </a:t>
            </a:r>
            <a:r>
              <a:rPr lang="en-US" dirty="0"/>
              <a:t>quiet speech NAM that even listeners around the speaker can hardly hear.</a:t>
            </a:r>
          </a:p>
          <a:p>
            <a:endParaRPr lang="en-US" dirty="0" smtClean="0"/>
          </a:p>
          <a:p>
            <a:r>
              <a:rPr lang="en-US" dirty="0" smtClean="0"/>
              <a:t>3.    Position </a:t>
            </a:r>
            <a:r>
              <a:rPr lang="en-US" dirty="0"/>
              <a:t>to place NAM microphone is just behind the ear.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54804" y="6425432"/>
            <a:ext cx="116769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Source</a:t>
            </a:r>
            <a:r>
              <a:rPr lang="en-US" sz="1600" dirty="0"/>
              <a:t>: Available Online from Nara Institute of Science and Technology, Japan </a:t>
            </a:r>
          </a:p>
        </p:txBody>
      </p:sp>
      <p:pic>
        <p:nvPicPr>
          <p:cNvPr id="7" name="Picture 2" descr="C:\Users\Administrator\Downloads\NAM_recording_example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966" b="6269"/>
          <a:stretch/>
        </p:blipFill>
        <p:spPr bwMode="auto">
          <a:xfrm>
            <a:off x="1263183" y="3089445"/>
            <a:ext cx="3591849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93633" y="44772"/>
            <a:ext cx="10515600" cy="85855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accent5"/>
                </a:solidFill>
              </a:rPr>
              <a:t>Non-Audible Murmur (NAM) Microphone 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pic>
        <p:nvPicPr>
          <p:cNvPr id="10" name="Picture 3" descr="C:\Users\Administrator\Downloads\NAM_microphon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1498" y="2863231"/>
            <a:ext cx="5676900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641498" y="5463313"/>
            <a:ext cx="6652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Figure</a:t>
            </a:r>
            <a:r>
              <a:rPr lang="en-US" dirty="0"/>
              <a:t>: Schematic representation of NAM microphone [1</a:t>
            </a:r>
            <a:r>
              <a:rPr lang="en-US" dirty="0" smtClean="0"/>
              <a:t>]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466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1070" y="754291"/>
            <a:ext cx="11360727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Key issue: </a:t>
            </a:r>
          </a:p>
          <a:p>
            <a:endParaRPr lang="en-US" dirty="0" smtClean="0"/>
          </a:p>
          <a:p>
            <a:r>
              <a:rPr lang="en-US" dirty="0" smtClean="0"/>
              <a:t>1.    suffers </a:t>
            </a:r>
            <a:r>
              <a:rPr lang="en-US" dirty="0"/>
              <a:t>from the speech quality degradation</a:t>
            </a:r>
            <a:r>
              <a:rPr lang="en-US" dirty="0" smtClean="0"/>
              <a:t>.</a:t>
            </a:r>
          </a:p>
          <a:p>
            <a:pPr marL="342900" indent="-342900">
              <a:buFontTx/>
              <a:buAutoNum type="arabicPeriod"/>
            </a:pPr>
            <a:endParaRPr lang="en-US" dirty="0"/>
          </a:p>
          <a:p>
            <a:pPr marL="342900" indent="-342900">
              <a:buAutoNum type="arabicPeriod" startAt="2"/>
            </a:pPr>
            <a:r>
              <a:rPr lang="en-US" dirty="0" smtClean="0"/>
              <a:t>lack </a:t>
            </a:r>
            <a:r>
              <a:rPr lang="en-US" dirty="0"/>
              <a:t>of radiation effect at the lips and </a:t>
            </a:r>
            <a:r>
              <a:rPr lang="en-US" dirty="0" err="1" smtClean="0"/>
              <a:t>lowpass</a:t>
            </a:r>
            <a:r>
              <a:rPr lang="en-US" dirty="0" smtClean="0"/>
              <a:t> nature </a:t>
            </a:r>
            <a:r>
              <a:rPr lang="en-US" dirty="0"/>
              <a:t>of the soft tissue, which attenuates the high </a:t>
            </a:r>
            <a:r>
              <a:rPr lang="en-US" dirty="0" smtClean="0"/>
              <a:t>frequency related</a:t>
            </a:r>
          </a:p>
          <a:p>
            <a:r>
              <a:rPr lang="en-US" dirty="0" smtClean="0"/>
              <a:t>       information</a:t>
            </a:r>
            <a:r>
              <a:rPr lang="en-US" dirty="0"/>
              <a:t>.</a:t>
            </a:r>
          </a:p>
          <a:p>
            <a:endParaRPr lang="en-US" dirty="0" smtClean="0"/>
          </a:p>
          <a:p>
            <a:r>
              <a:rPr lang="en-US" dirty="0" smtClean="0"/>
              <a:t>Applications:</a:t>
            </a:r>
          </a:p>
          <a:p>
            <a:endParaRPr lang="en-US" dirty="0" smtClean="0"/>
          </a:p>
          <a:p>
            <a:pPr marL="342900" indent="-342900">
              <a:buFontTx/>
              <a:buAutoNum type="arabicPeriod"/>
            </a:pPr>
            <a:r>
              <a:rPr lang="en-US" dirty="0"/>
              <a:t>NAM can detect whisper or unvoiced speech</a:t>
            </a:r>
            <a:r>
              <a:rPr lang="en-US" dirty="0" smtClean="0"/>
              <a:t>.</a:t>
            </a:r>
          </a:p>
          <a:p>
            <a:pPr marL="342900" indent="-342900">
              <a:buFontTx/>
              <a:buAutoNum type="arabicPeriod"/>
            </a:pPr>
            <a:endParaRPr lang="en-US" dirty="0"/>
          </a:p>
          <a:p>
            <a:pPr marL="342900" indent="-342900">
              <a:buFontTx/>
              <a:buAutoNum type="arabicPeriod"/>
            </a:pPr>
            <a:r>
              <a:rPr lang="en-US" dirty="0"/>
              <a:t>NAM can be used to talk in noisy environment without talking a loud</a:t>
            </a:r>
            <a:r>
              <a:rPr lang="en-US" dirty="0" smtClean="0"/>
              <a:t>.</a:t>
            </a:r>
          </a:p>
          <a:p>
            <a:pPr marL="342900" indent="-342900">
              <a:buFontTx/>
              <a:buAutoNum type="arabicPeriod"/>
            </a:pPr>
            <a:endParaRPr lang="en-US" dirty="0"/>
          </a:p>
          <a:p>
            <a:pPr marL="342900" indent="-342900">
              <a:buFontTx/>
              <a:buAutoNum type="arabicPeriod"/>
            </a:pPr>
            <a:r>
              <a:rPr lang="en-US" dirty="0"/>
              <a:t>NAM can be useful to detect speech from the patients who are suffering from vocal folds related diseases</a:t>
            </a:r>
            <a:r>
              <a:rPr lang="en-US" dirty="0" smtClean="0"/>
              <a:t>.</a:t>
            </a:r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93633" y="44772"/>
            <a:ext cx="10515600" cy="85855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accent5"/>
                </a:solidFill>
              </a:rPr>
              <a:t>Non-Audible Murmur (NAM) Microphone 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3291" y="5711127"/>
            <a:ext cx="116185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Neil Shah, </a:t>
            </a:r>
            <a:r>
              <a:rPr lang="en-US" sz="1600" dirty="0" err="1"/>
              <a:t>Nirmesh</a:t>
            </a:r>
            <a:r>
              <a:rPr lang="en-US" sz="1600" dirty="0"/>
              <a:t> J. Shah, and Hemant A. </a:t>
            </a:r>
            <a:r>
              <a:rPr lang="en-US" sz="1600" dirty="0" err="1"/>
              <a:t>Patil</a:t>
            </a:r>
            <a:r>
              <a:rPr lang="en-US" sz="1600" dirty="0"/>
              <a:t>, "Effectiveness of Generative Adversarial Network for Non-Audible Murmur-to-Whisper Speech Conversion", in INTERSPEECH, Hyderabad, India, </a:t>
            </a:r>
            <a:r>
              <a:rPr lang="en-US" sz="1600" dirty="0" smtClean="0"/>
              <a:t>2018, pp.</a:t>
            </a:r>
            <a:r>
              <a:rPr lang="en-US" sz="1600" dirty="0"/>
              <a:t> </a:t>
            </a:r>
            <a:r>
              <a:rPr lang="en-US" sz="1600" dirty="0" smtClean="0"/>
              <a:t>3157-3161 </a:t>
            </a:r>
            <a:endParaRPr lang="en-US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2888669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878085" y="4443245"/>
            <a:ext cx="90301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Figure: Proposed schematic representation of the </a:t>
            </a:r>
            <a:r>
              <a:rPr lang="en-US" dirty="0" smtClean="0"/>
              <a:t>GAN-based NAM2WHSP </a:t>
            </a:r>
            <a:r>
              <a:rPr lang="en-US" dirty="0"/>
              <a:t>conversion system</a:t>
            </a:r>
            <a:r>
              <a:rPr lang="en-US" dirty="0" smtClean="0"/>
              <a:t>.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793" y="998467"/>
            <a:ext cx="6810375" cy="319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93633" y="44772"/>
            <a:ext cx="10515600" cy="85855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accent5"/>
                </a:solidFill>
              </a:rPr>
              <a:t>Non-Audible Murmur (NAM) Microphone 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2180" y="6020070"/>
            <a:ext cx="116185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Neil Shah, </a:t>
            </a:r>
            <a:r>
              <a:rPr lang="en-US" sz="1600" dirty="0" err="1"/>
              <a:t>Nirmesh</a:t>
            </a:r>
            <a:r>
              <a:rPr lang="en-US" sz="1600" dirty="0"/>
              <a:t> J. Shah, and Hemant A. </a:t>
            </a:r>
            <a:r>
              <a:rPr lang="en-US" sz="1600" dirty="0" err="1"/>
              <a:t>Patil</a:t>
            </a:r>
            <a:r>
              <a:rPr lang="en-US" sz="1600" dirty="0"/>
              <a:t>, "Effectiveness of Generative Adversarial Network for Non-Audible Murmur-to-Whisper Speech Conversion", in INTERSPEECH, Hyderabad, India, </a:t>
            </a:r>
            <a:r>
              <a:rPr lang="en-US" sz="1600" dirty="0" smtClean="0"/>
              <a:t>2018, pp.</a:t>
            </a:r>
            <a:r>
              <a:rPr lang="en-US" sz="1600" dirty="0"/>
              <a:t> </a:t>
            </a:r>
            <a:r>
              <a:rPr lang="en-US" sz="1600" dirty="0" smtClean="0"/>
              <a:t>3157-3161. </a:t>
            </a:r>
            <a:endParaRPr lang="en-US" sz="1600" b="1" dirty="0" smtClean="0"/>
          </a:p>
        </p:txBody>
      </p:sp>
    </p:spTree>
    <p:extLst>
      <p:ext uri="{BB962C8B-B14F-4D97-AF65-F5344CB8AC3E}">
        <p14:creationId xmlns:p14="http://schemas.microsoft.com/office/powerpoint/2010/main" val="428059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1870" y="903325"/>
            <a:ext cx="9548171" cy="3794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893632" y="4681650"/>
            <a:ext cx="106996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Figure: MCD and PESQ analysis of different NAM2WHSP systems, Panel I: symmetric context and Panel II: asymmetric context.</a:t>
            </a:r>
            <a:r>
              <a:rPr lang="en-US" sz="1600" dirty="0" smtClean="0"/>
              <a:t> </a:t>
            </a:r>
            <a:endParaRPr lang="en-US" sz="1600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93633" y="44772"/>
            <a:ext cx="10515600" cy="85855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accent5"/>
                </a:solidFill>
              </a:rPr>
              <a:t>Non-Audible Murmur (NAM) Microphone 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37077" y="6127489"/>
            <a:ext cx="11618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/>
              <a:t>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Neil Shah, </a:t>
            </a:r>
            <a:r>
              <a:rPr lang="en-US" sz="1400" dirty="0" err="1"/>
              <a:t>Nirmesh</a:t>
            </a:r>
            <a:r>
              <a:rPr lang="en-US" sz="1400" dirty="0"/>
              <a:t> J. Shah, and Hemant A. </a:t>
            </a:r>
            <a:r>
              <a:rPr lang="en-US" sz="1400" dirty="0" err="1"/>
              <a:t>Patil</a:t>
            </a:r>
            <a:r>
              <a:rPr lang="en-US" sz="1400" dirty="0"/>
              <a:t>, "Effectiveness of Generative Adversarial Network for Non-Audible Murmur-to-Whisper Speech Conversion", in INTERSPEECH, Hyderabad, India, </a:t>
            </a:r>
            <a:r>
              <a:rPr lang="en-US" sz="1400" dirty="0" smtClean="0"/>
              <a:t>2018, pp.</a:t>
            </a:r>
            <a:r>
              <a:rPr lang="en-US" sz="1400" dirty="0"/>
              <a:t> </a:t>
            </a:r>
            <a:r>
              <a:rPr lang="en-US" sz="1400" dirty="0" smtClean="0"/>
              <a:t>3157-3161 </a:t>
            </a:r>
            <a:endParaRPr lang="en-US" sz="1400" b="1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801618" y="5235292"/>
            <a:ext cx="106996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There is clear improvement in the PESQ with the increase in the contextual region.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Asymmetric contextual helps to get better MCD in the GAN-based system.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341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76647" y="4453495"/>
            <a:ext cx="1114957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Figure: (a) MCD and (b) PESQ analysis of the various developed NAM2WHSP systems w.r.t. the amount of available training data.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36" y="1332154"/>
            <a:ext cx="11572875" cy="310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893633" y="44772"/>
            <a:ext cx="10515600" cy="858553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 smtClean="0">
                <a:solidFill>
                  <a:schemeClr val="accent5"/>
                </a:solidFill>
              </a:rPr>
              <a:t>Non-Audible Murmur (NAM) Microphone 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2180" y="6020070"/>
            <a:ext cx="11618506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Neil Shah, </a:t>
            </a:r>
            <a:r>
              <a:rPr lang="en-US" sz="1600" dirty="0" err="1"/>
              <a:t>Nirmesh</a:t>
            </a:r>
            <a:r>
              <a:rPr lang="en-US" sz="1600" dirty="0"/>
              <a:t> J. Shah, and Hemant A. </a:t>
            </a:r>
            <a:r>
              <a:rPr lang="en-US" sz="1600" dirty="0" err="1"/>
              <a:t>Patil</a:t>
            </a:r>
            <a:r>
              <a:rPr lang="en-US" sz="1600" dirty="0"/>
              <a:t>, "Effectiveness of Generative Adversarial Network for Non-Audible Murmur-to-Whisper Speech Conversion", in INTERSPEECH, Hyderabad, India, </a:t>
            </a:r>
            <a:r>
              <a:rPr lang="en-US" sz="1600" dirty="0" smtClean="0"/>
              <a:t>2018, pp.</a:t>
            </a:r>
            <a:r>
              <a:rPr lang="en-US" sz="1600" dirty="0"/>
              <a:t> </a:t>
            </a:r>
            <a:r>
              <a:rPr lang="en-US" sz="1600" dirty="0" smtClean="0"/>
              <a:t>3157-3161 </a:t>
            </a:r>
            <a:endParaRPr lang="en-US" sz="1600" b="1" dirty="0" smtClean="0"/>
          </a:p>
        </p:txBody>
      </p:sp>
      <p:sp>
        <p:nvSpPr>
          <p:cNvPr id="7" name="TextBox 6"/>
          <p:cNvSpPr txBox="1"/>
          <p:nvPr/>
        </p:nvSpPr>
        <p:spPr>
          <a:xfrm>
            <a:off x="801618" y="5235292"/>
            <a:ext cx="106996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GAN outperforms DNN both </a:t>
            </a:r>
            <a:r>
              <a:rPr lang="en-US" dirty="0" err="1" smtClean="0"/>
              <a:t>interms</a:t>
            </a:r>
            <a:r>
              <a:rPr lang="en-US" dirty="0" smtClean="0"/>
              <a:t> of MCD and PESQ with the increase amount of training data.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100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875" y="0"/>
            <a:ext cx="10515600" cy="896983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accent5"/>
                </a:solidFill>
              </a:rPr>
              <a:t>Presentation Overview </a:t>
            </a:r>
            <a:endParaRPr lang="en-US" b="1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0316" y="1068879"/>
            <a:ext cx="10512973" cy="5363451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Supervised </a:t>
            </a:r>
            <a:r>
              <a:rPr lang="en-US" sz="2400" i="1" dirty="0" smtClean="0"/>
              <a:t>vs. </a:t>
            </a:r>
            <a:r>
              <a:rPr lang="en-US" sz="2400" dirty="0" smtClean="0"/>
              <a:t>Unsupervised Learning</a:t>
            </a:r>
          </a:p>
          <a:p>
            <a:endParaRPr lang="en-US" sz="2400" dirty="0" smtClean="0"/>
          </a:p>
          <a:p>
            <a:r>
              <a:rPr lang="en-US" sz="2400" dirty="0" smtClean="0"/>
              <a:t>Generative Models</a:t>
            </a:r>
          </a:p>
          <a:p>
            <a:endParaRPr lang="en-US" sz="2400" dirty="0"/>
          </a:p>
          <a:p>
            <a:r>
              <a:rPr lang="en-US" sz="2400" dirty="0" smtClean="0"/>
              <a:t>Generative Adversarial Networks (GANs) </a:t>
            </a:r>
            <a:endParaRPr lang="en-US" sz="2400" dirty="0"/>
          </a:p>
          <a:p>
            <a:endParaRPr lang="en-US" sz="2400" dirty="0" smtClean="0"/>
          </a:p>
          <a:p>
            <a:r>
              <a:rPr lang="en-US" sz="2400" dirty="0" smtClean="0"/>
              <a:t>Applications</a:t>
            </a:r>
          </a:p>
          <a:p>
            <a:pPr lvl="1"/>
            <a:r>
              <a:rPr lang="en-US" dirty="0" smtClean="0"/>
              <a:t>Image Processing</a:t>
            </a:r>
          </a:p>
          <a:p>
            <a:pPr lvl="1"/>
            <a:r>
              <a:rPr lang="en-US" dirty="0" smtClean="0"/>
              <a:t>Computer Vision</a:t>
            </a:r>
          </a:p>
          <a:p>
            <a:pPr lvl="1"/>
            <a:r>
              <a:rPr lang="en-US" dirty="0" smtClean="0"/>
              <a:t>Speech Technology</a:t>
            </a:r>
          </a:p>
          <a:p>
            <a:endParaRPr lang="en-US" sz="2400" dirty="0" smtClean="0"/>
          </a:p>
          <a:p>
            <a:r>
              <a:rPr lang="en-US" sz="2400" dirty="0" smtClean="0"/>
              <a:t>Training of GANs</a:t>
            </a:r>
          </a:p>
          <a:p>
            <a:endParaRPr lang="en-US" sz="2400" dirty="0" smtClean="0"/>
          </a:p>
          <a:p>
            <a:r>
              <a:rPr lang="en-US" sz="2400" dirty="0" smtClean="0"/>
              <a:t>Open Research Problems</a:t>
            </a:r>
          </a:p>
        </p:txBody>
      </p:sp>
    </p:spTree>
    <p:extLst>
      <p:ext uri="{BB962C8B-B14F-4D97-AF65-F5344CB8AC3E}">
        <p14:creationId xmlns:p14="http://schemas.microsoft.com/office/powerpoint/2010/main" val="363082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6539" y="903325"/>
            <a:ext cx="10531364" cy="4698689"/>
          </a:xfrm>
        </p:spPr>
        <p:txBody>
          <a:bodyPr>
            <a:noAutofit/>
          </a:bodyPr>
          <a:lstStyle/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Proposed: MMSE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DiscoGAN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: Whisper-to-Speech (WHSP2SPCH) Conversion.</a:t>
            </a:r>
          </a:p>
          <a:p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b="1" dirty="0">
                <a:latin typeface="Times New Roman" pitchFamily="18" charset="0"/>
                <a:cs typeface="Times New Roman" pitchFamily="18" charset="0"/>
              </a:rPr>
              <a:t>Cross-Domain Whispered and normal Speech</a:t>
            </a:r>
          </a:p>
          <a:p>
            <a:pPr marL="0" indent="0">
              <a:buNone/>
            </a:pPr>
            <a:endParaRPr lang="en-US" sz="800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Speech production-perception perspective</a:t>
            </a:r>
          </a:p>
          <a:p>
            <a:endParaRPr lang="en-US" sz="9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Absence of vocal folds vibrations in whispered speech. </a:t>
            </a:r>
          </a:p>
          <a:p>
            <a:endParaRPr lang="en-US" sz="10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Whispered speech is completely aperiodic or unvoiced. </a:t>
            </a:r>
          </a:p>
          <a:p>
            <a:endParaRPr lang="en-US" sz="8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Differences in : Phone duration, energy distribution across phone classes etc. </a:t>
            </a:r>
          </a:p>
          <a:p>
            <a:endParaRPr lang="en-US" sz="105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Cortical hemodynamic response was more profound for the whispered speech.</a:t>
            </a:r>
          </a:p>
          <a:p>
            <a:pPr marL="0" indent="0">
              <a:buNone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539723-D595-4AE6-929F-FE162CB6D587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93633" y="44772"/>
            <a:ext cx="10515600" cy="85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accent5"/>
                </a:solidFill>
              </a:rPr>
              <a:t>Whisper-To-Normal Speech Conversion</a:t>
            </a:r>
            <a:endParaRPr lang="en-US" sz="32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6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discogan.jpeg" descr="discogan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07049" y="866684"/>
            <a:ext cx="6974623" cy="3252641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Proposed architecture of MMSE DiscoGAN. Here, W: Whisper and S: Speech."/>
          <p:cNvSpPr txBox="1"/>
          <p:nvPr/>
        </p:nvSpPr>
        <p:spPr>
          <a:xfrm>
            <a:off x="2867201" y="4155966"/>
            <a:ext cx="7214471" cy="318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r>
              <a:rPr lang="en-US" sz="1600" dirty="0" smtClean="0">
                <a:latin typeface="Times New Roman" pitchFamily="18" charset="0"/>
                <a:cs typeface="Times New Roman" pitchFamily="18" charset="0"/>
              </a:rPr>
              <a:t>Figure: </a:t>
            </a:r>
            <a:r>
              <a:rPr sz="1600" dirty="0" smtClean="0">
                <a:latin typeface="Times New Roman" pitchFamily="18" charset="0"/>
                <a:cs typeface="Times New Roman" pitchFamily="18" charset="0"/>
              </a:rPr>
              <a:t>Proposed 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architecture of MMSE </a:t>
            </a:r>
            <a:r>
              <a:rPr sz="1600" dirty="0" err="1">
                <a:latin typeface="Times New Roman" pitchFamily="18" charset="0"/>
                <a:cs typeface="Times New Roman" pitchFamily="18" charset="0"/>
              </a:rPr>
              <a:t>DiscoGAN</a:t>
            </a:r>
            <a:r>
              <a:rPr sz="1600" dirty="0">
                <a:latin typeface="Times New Roman" pitchFamily="18" charset="0"/>
                <a:cs typeface="Times New Roman" pitchFamily="18" charset="0"/>
              </a:rPr>
              <a:t>. Here, W: Whisper and S: Speech.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581789" y="8131"/>
            <a:ext cx="10515600" cy="85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accent5"/>
                </a:solidFill>
              </a:rPr>
              <a:t>Whisper-To-Normal Speech Conversion (Contd.)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88869" y="5688449"/>
            <a:ext cx="1161850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/>
              <a:t>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err="1"/>
              <a:t>Nirmesh</a:t>
            </a:r>
            <a:r>
              <a:rPr lang="en-US" sz="1400" b="1" dirty="0"/>
              <a:t> J. Shah</a:t>
            </a:r>
            <a:r>
              <a:rPr lang="en-US" sz="1400" dirty="0"/>
              <a:t>, </a:t>
            </a:r>
            <a:r>
              <a:rPr lang="en-US" sz="1400" dirty="0" err="1"/>
              <a:t>Mihir</a:t>
            </a:r>
            <a:r>
              <a:rPr lang="en-US" sz="1400" dirty="0"/>
              <a:t> </a:t>
            </a:r>
            <a:r>
              <a:rPr lang="en-US" sz="1400" dirty="0" err="1"/>
              <a:t>Parmar</a:t>
            </a:r>
            <a:r>
              <a:rPr lang="en-US" sz="1400" dirty="0"/>
              <a:t>, Neil Shah and Hemant A. </a:t>
            </a:r>
            <a:r>
              <a:rPr lang="en-US" sz="1400" dirty="0" err="1"/>
              <a:t>Patil</a:t>
            </a:r>
            <a:r>
              <a:rPr lang="en-US" sz="1400" dirty="0"/>
              <a:t>, "Novel MMSE </a:t>
            </a:r>
            <a:r>
              <a:rPr lang="en-US" sz="1400" dirty="0" err="1"/>
              <a:t>DiscoGAN</a:t>
            </a:r>
            <a:r>
              <a:rPr lang="en-US" sz="1400" dirty="0"/>
              <a:t> for Cross-Domain Whisper-to-Speech Conversion", in Machine Learning in Speech and Language Processing (</a:t>
            </a:r>
            <a:r>
              <a:rPr lang="en-US" sz="1400" b="1" dirty="0"/>
              <a:t>MLSLP</a:t>
            </a:r>
            <a:r>
              <a:rPr lang="en-US" sz="1400" dirty="0"/>
              <a:t>) Workshop, Google Office, Hyderabad, September 7, 2018, pp. 1-3</a:t>
            </a:r>
            <a:r>
              <a:rPr lang="en-US" sz="1400" dirty="0" smtClean="0"/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T. Kim, M. Cha, H. Kim, J. K. Lee, and J. Kim, “Learning to discover cross-domain relations with generative adversarial networks,” in International conference on Machine Learning (ICML), Sydney, Australia, 2017, pp.1857-1865</a:t>
            </a:r>
            <a:r>
              <a:rPr lang="en-US" sz="14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652" y="4619719"/>
            <a:ext cx="109964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Two generators, one for whisper-to-normal speech, and normal-to-whispered speech.</a:t>
            </a:r>
          </a:p>
          <a:p>
            <a:r>
              <a:rPr lang="en-US" dirty="0" smtClean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Mapping the converted speech again to the whispered speech enforces converted features to be more natural.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8165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(a) log(F0)  predicted using the proposed DiscoGAN-based system, and (b) corresponding log(F0) of natural speech signal."/>
              <p:cNvSpPr txBox="1">
                <a:spLocks noGrp="1"/>
              </p:cNvSpPr>
              <p:nvPr>
                <p:ph type="body" idx="1"/>
              </p:nvPr>
            </p:nvSpPr>
            <p:spPr>
              <a:xfrm>
                <a:off x="409903" y="2851156"/>
                <a:ext cx="11550869" cy="753460"/>
              </a:xfrm>
              <a:prstGeom prst="rect">
                <a:avLst/>
              </a:prstGeom>
            </p:spPr>
            <p:txBody>
              <a:bodyPr anchor="t">
                <a:normAutofit/>
              </a:bodyPr>
              <a:lstStyle/>
              <a:p>
                <a:pPr marL="0" indent="0">
                  <a:buNone/>
                </a:pPr>
                <a:r>
                  <a:rPr lang="en-US" sz="2000" b="1" dirty="0" smtClean="0">
                    <a:latin typeface="Times New Roman" pitchFamily="18" charset="0"/>
                    <a:cs typeface="Times New Roman" pitchFamily="18" charset="0"/>
                  </a:rPr>
                  <a:t>Figure: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(a)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cs typeface="Times New Roman" pitchFamily="18" charset="0"/>
                      </a:rPr>
                      <m:t>log</m:t>
                    </m:r>
                    <m:r>
                      <a:rPr lang="en-US" sz="2000" i="1">
                        <a:latin typeface="Cambria Math" panose="02040503050406030204" pitchFamily="18" charset="0"/>
                        <a:cs typeface="Times New Roman" pitchFamily="18" charset="0"/>
                      </a:rPr>
                      <m:t>⁡(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  predicted using the proposed </a:t>
                </a:r>
                <a:r>
                  <a:rPr lang="en-US" sz="2000" dirty="0" err="1">
                    <a:latin typeface="Times New Roman" pitchFamily="18" charset="0"/>
                    <a:cs typeface="Times New Roman" pitchFamily="18" charset="0"/>
                  </a:rPr>
                  <a:t>DiscoGAN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-based system, and (b) 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corresponding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 b="0" i="0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log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⁡(</m:t>
                    </m:r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  <m:r>
                      <a:rPr lang="en-US" sz="2000" b="0" i="1" smtClean="0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of natural speech signal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.</a:t>
                </a:r>
              </a:p>
              <a:p>
                <a:pPr marL="0" indent="0">
                  <a:buNone/>
                </a:pPr>
                <a:endParaRPr sz="20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139" name="(a) log(F0)  predicted using the proposed DiscoGAN-based system, and (b) corresponding log(F0) of natural speech signal.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409903" y="2851156"/>
                <a:ext cx="11550869" cy="753460"/>
              </a:xfrm>
              <a:prstGeom prst="rect">
                <a:avLst/>
              </a:prstGeom>
              <a:blipFill>
                <a:blip r:embed="rId2"/>
                <a:stretch>
                  <a:fillRect l="-528" t="-8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0" name="F0_MLSLP.png" descr="F0_MLSLP.png"/>
          <p:cNvPicPr>
            <a:picLocks noChangeAspect="1"/>
          </p:cNvPicPr>
          <p:nvPr/>
        </p:nvPicPr>
        <p:blipFill>
          <a:blip r:embed="rId3">
            <a:extLst/>
          </a:blip>
          <a:srcRect t="53871"/>
          <a:stretch>
            <a:fillRect/>
          </a:stretch>
        </p:blipFill>
        <p:spPr>
          <a:xfrm>
            <a:off x="2015529" y="903325"/>
            <a:ext cx="7887672" cy="1842738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RMSE_F0.jpeg" descr="RMSE_F0.jpe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61668" y="4453371"/>
            <a:ext cx="5520997" cy="1598011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(a) log(F0)  predicted using the proposed DiscoGAN-based system, and (b) corresponding log(F0) of natural speech signal."/>
              <p:cNvSpPr txBox="1">
                <a:spLocks/>
              </p:cNvSpPr>
              <p:nvPr/>
            </p:nvSpPr>
            <p:spPr>
              <a:xfrm>
                <a:off x="310308" y="3699911"/>
                <a:ext cx="11098925" cy="753460"/>
              </a:xfrm>
              <a:prstGeom prst="rect">
                <a:avLst/>
              </a:prstGeom>
            </p:spPr>
            <p:txBody>
              <a:bodyPr vert="horz" lIns="91440" tIns="45720" rIns="91440" bIns="45720" rtlCol="0" anchor="t">
                <a:normAutofit/>
              </a:bodyPr>
              <a:lstStyle>
                <a:lvl1pPr marL="342900" indent="-3429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742950" indent="-28575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sz="2000" b="1" dirty="0">
                    <a:latin typeface="Times New Roman" pitchFamily="18" charset="0"/>
                    <a:cs typeface="Times New Roman" pitchFamily="18" charset="0"/>
                  </a:rPr>
                  <a:t>Table: 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RMSE-based objective analysis </a:t>
                </a:r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of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000">
                        <a:latin typeface="Cambria Math" panose="02040503050406030204" pitchFamily="18" charset="0"/>
                        <a:cs typeface="Times New Roman" pitchFamily="18" charset="0"/>
                      </a:rPr>
                      <m:t>log</m:t>
                    </m:r>
                    <m:r>
                      <a:rPr lang="en-US" sz="2000" i="1">
                        <a:latin typeface="Cambria Math" panose="02040503050406030204" pitchFamily="18" charset="0"/>
                        <a:cs typeface="Times New Roman" pitchFamily="18" charset="0"/>
                      </a:rPr>
                      <m:t>⁡(</m:t>
                    </m:r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𝐹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  <a:cs typeface="Times New Roman" pitchFamily="18" charset="0"/>
                          </a:rPr>
                          <m:t>0</m:t>
                        </m:r>
                      </m:sub>
                    </m:sSub>
                    <m:r>
                      <a:rPr lang="en-US" sz="2000" i="1">
                        <a:latin typeface="Cambria Math" panose="02040503050406030204" pitchFamily="18" charset="0"/>
                        <a:cs typeface="Times New Roman" pitchFamily="18" charset="0"/>
                      </a:rPr>
                      <m:t>)</m:t>
                    </m:r>
                  </m:oMath>
                </a14:m>
                <a:r>
                  <a:rPr lang="en-US" sz="2000" dirty="0" smtClean="0">
                    <a:latin typeface="Times New Roman" pitchFamily="18" charset="0"/>
                    <a:cs typeface="Times New Roman" pitchFamily="18" charset="0"/>
                  </a:rPr>
                  <a:t>. </a:t>
                </a:r>
                <a:r>
                  <a:rPr lang="en-US" sz="2000" dirty="0">
                    <a:latin typeface="Times New Roman" pitchFamily="18" charset="0"/>
                    <a:cs typeface="Times New Roman" pitchFamily="18" charset="0"/>
                  </a:rPr>
                  <a:t>Here, numbers in the bracket indicates the % relative reduction in the RMSE w.r.t. the baseline.</a:t>
                </a:r>
              </a:p>
            </p:txBody>
          </p:sp>
        </mc:Choice>
        <mc:Fallback xmlns="">
          <p:sp>
            <p:nvSpPr>
              <p:cNvPr id="6" name="(a) log(F0)  predicted using the proposed DiscoGAN-based system, and (b) corresponding log(F0) of natural speech signal.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0308" y="3699911"/>
                <a:ext cx="11098925" cy="753460"/>
              </a:xfrm>
              <a:prstGeom prst="rect">
                <a:avLst/>
              </a:prstGeom>
              <a:blipFill>
                <a:blip r:embed="rId5"/>
                <a:stretch>
                  <a:fillRect l="-604" t="-4839" b="-72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itle 1"/>
          <p:cNvSpPr txBox="1">
            <a:spLocks/>
          </p:cNvSpPr>
          <p:nvPr/>
        </p:nvSpPr>
        <p:spPr>
          <a:xfrm>
            <a:off x="1064366" y="44772"/>
            <a:ext cx="10515600" cy="85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accent5"/>
                </a:solidFill>
              </a:rPr>
              <a:t>Whisper-To-Normal Speech Conversion (Contd.)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869" y="6035992"/>
            <a:ext cx="11618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/>
              <a:t>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err="1"/>
              <a:t>Nirmesh</a:t>
            </a:r>
            <a:r>
              <a:rPr lang="en-US" sz="1400" b="1" dirty="0"/>
              <a:t> J. Shah</a:t>
            </a:r>
            <a:r>
              <a:rPr lang="en-US" sz="1400" dirty="0"/>
              <a:t>, </a:t>
            </a:r>
            <a:r>
              <a:rPr lang="en-US" sz="1400" dirty="0" err="1"/>
              <a:t>Mihir</a:t>
            </a:r>
            <a:r>
              <a:rPr lang="en-US" sz="1400" dirty="0"/>
              <a:t> </a:t>
            </a:r>
            <a:r>
              <a:rPr lang="en-US" sz="1400" dirty="0" err="1"/>
              <a:t>Parmar</a:t>
            </a:r>
            <a:r>
              <a:rPr lang="en-US" sz="1400" dirty="0"/>
              <a:t>, Neil Shah and Hemant A. </a:t>
            </a:r>
            <a:r>
              <a:rPr lang="en-US" sz="1400" dirty="0" err="1"/>
              <a:t>Patil</a:t>
            </a:r>
            <a:r>
              <a:rPr lang="en-US" sz="1400" dirty="0"/>
              <a:t>, "Novel MMSE </a:t>
            </a:r>
            <a:r>
              <a:rPr lang="en-US" sz="1400" dirty="0" err="1"/>
              <a:t>DiscoGAN</a:t>
            </a:r>
            <a:r>
              <a:rPr lang="en-US" sz="1400" dirty="0"/>
              <a:t> for Cross-Domain Whisper-to-Speech Conversion", in Machine Learning in Speech and Language Processing (</a:t>
            </a:r>
            <a:r>
              <a:rPr lang="en-US" sz="1400" b="1" dirty="0"/>
              <a:t>MLSLP</a:t>
            </a:r>
            <a:r>
              <a:rPr lang="en-US" sz="1400" dirty="0"/>
              <a:t>) Workshop, Google Office, Hyderabad, September 7, 2018, pp. 1-3. </a:t>
            </a:r>
            <a:endParaRPr lang="en-US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375874390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ubjective Measure"/>
          <p:cNvSpPr txBox="1">
            <a:spLocks noGrp="1"/>
          </p:cNvSpPr>
          <p:nvPr>
            <p:ph type="title"/>
          </p:nvPr>
        </p:nvSpPr>
        <p:spPr>
          <a:xfrm>
            <a:off x="627309" y="926124"/>
            <a:ext cx="8229600" cy="542822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2400" b="1" dirty="0">
                <a:latin typeface="Times New Roman" pitchFamily="18" charset="0"/>
                <a:cs typeface="Times New Roman" pitchFamily="18" charset="0"/>
              </a:rPr>
              <a:t>Subjective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Evaluation</a:t>
            </a:r>
            <a:endParaRPr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3" name="20 subjects (17 males and 3 females with no known hearing impairments) participate in test.…"/>
          <p:cNvSpPr txBox="1">
            <a:spLocks noGrp="1"/>
          </p:cNvSpPr>
          <p:nvPr>
            <p:ph type="body" idx="1"/>
          </p:nvPr>
        </p:nvSpPr>
        <p:spPr>
          <a:xfrm>
            <a:off x="378371" y="1638284"/>
            <a:ext cx="11309132" cy="4525963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rPr sz="2000" dirty="0">
                <a:latin typeface="Times New Roman" pitchFamily="18" charset="0"/>
                <a:cs typeface="Times New Roman" pitchFamily="18" charset="0"/>
              </a:rPr>
              <a:t> 20 subjects (17 males and 3 females with no known hearing impairments) participate in test.</a:t>
            </a:r>
          </a:p>
          <a:p>
            <a:pPr marL="0" indent="0">
              <a:buNone/>
            </a:pPr>
            <a:endParaRPr lang="en-US" sz="2000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Table: 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% Preference Score (PS) for the Baseline vs. MMSE-GAN, and the Baseline vs. MMSE </a:t>
            </a:r>
            <a:r>
              <a:rPr sz="2000" dirty="0" err="1">
                <a:latin typeface="Times New Roman" pitchFamily="18" charset="0"/>
                <a:cs typeface="Times New Roman" pitchFamily="18" charset="0"/>
              </a:rPr>
              <a:t>DiscoGAN</a:t>
            </a:r>
            <a:r>
              <a:rPr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44" name="subjective.jpeg" descr="subjective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77349" y="2911506"/>
            <a:ext cx="5869740" cy="1152150"/>
          </a:xfrm>
          <a:prstGeom prst="rect">
            <a:avLst/>
          </a:prstGeom>
          <a:ln w="12700">
            <a:miter lim="400000"/>
          </a:ln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893633" y="44772"/>
            <a:ext cx="10515600" cy="85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accent5"/>
                </a:solidFill>
              </a:rPr>
              <a:t>Whisper-To-Normal Speech Conversion (Contd.)</a:t>
            </a:r>
            <a:endParaRPr lang="en-US" sz="3200" b="1" dirty="0">
              <a:solidFill>
                <a:schemeClr val="accent5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652" y="4619719"/>
            <a:ext cx="109964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Proposed MMSE-GAN, and MMSE-</a:t>
            </a:r>
            <a:r>
              <a:rPr lang="en-US" dirty="0" err="1" smtClean="0"/>
              <a:t>DiscoGAN</a:t>
            </a:r>
            <a:r>
              <a:rPr lang="en-US" dirty="0" smtClean="0"/>
              <a:t> architectures are performing better than the baseline DNN.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3684" y="5794915"/>
            <a:ext cx="1161850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smtClean="0"/>
              <a:t>Source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 err="1"/>
              <a:t>Nirmesh</a:t>
            </a:r>
            <a:r>
              <a:rPr lang="en-US" sz="1400" b="1" dirty="0"/>
              <a:t> J. Shah</a:t>
            </a:r>
            <a:r>
              <a:rPr lang="en-US" sz="1400" dirty="0"/>
              <a:t>, </a:t>
            </a:r>
            <a:r>
              <a:rPr lang="en-US" sz="1400" dirty="0" err="1"/>
              <a:t>Mihir</a:t>
            </a:r>
            <a:r>
              <a:rPr lang="en-US" sz="1400" dirty="0"/>
              <a:t> </a:t>
            </a:r>
            <a:r>
              <a:rPr lang="en-US" sz="1400" dirty="0" err="1"/>
              <a:t>Parmar</a:t>
            </a:r>
            <a:r>
              <a:rPr lang="en-US" sz="1400" dirty="0"/>
              <a:t>, Neil Shah and Hemant A. </a:t>
            </a:r>
            <a:r>
              <a:rPr lang="en-US" sz="1400" dirty="0" err="1"/>
              <a:t>Patil</a:t>
            </a:r>
            <a:r>
              <a:rPr lang="en-US" sz="1400" dirty="0"/>
              <a:t>, "Novel MMSE </a:t>
            </a:r>
            <a:r>
              <a:rPr lang="en-US" sz="1400" dirty="0" err="1"/>
              <a:t>DiscoGAN</a:t>
            </a:r>
            <a:r>
              <a:rPr lang="en-US" sz="1400" dirty="0"/>
              <a:t> for Cross-Domain Whisper-to-Speech Conversion", in Machine Learning in Speech and Language Processing (</a:t>
            </a:r>
            <a:r>
              <a:rPr lang="en-US" sz="1400" b="1" dirty="0"/>
              <a:t>MLSLP</a:t>
            </a:r>
            <a:r>
              <a:rPr lang="en-US" sz="1400" dirty="0"/>
              <a:t>) Workshop, Google Office, Hyderabad, September 7, 2018, pp. 1-3. </a:t>
            </a:r>
            <a:endParaRPr lang="en-US" sz="1400" b="1" dirty="0" smtClean="0"/>
          </a:p>
        </p:txBody>
      </p:sp>
    </p:spTree>
    <p:extLst>
      <p:ext uri="{BB962C8B-B14F-4D97-AF65-F5344CB8AC3E}">
        <p14:creationId xmlns:p14="http://schemas.microsoft.com/office/powerpoint/2010/main" val="231323830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82"/>
          <p:cNvGrpSpPr/>
          <p:nvPr/>
        </p:nvGrpSpPr>
        <p:grpSpPr>
          <a:xfrm>
            <a:off x="471070" y="756503"/>
            <a:ext cx="11360728" cy="4474390"/>
            <a:chOff x="471070" y="1805811"/>
            <a:chExt cx="11360728" cy="4474390"/>
          </a:xfrm>
        </p:grpSpPr>
        <p:sp>
          <p:nvSpPr>
            <p:cNvPr id="17" name="TextBox 16"/>
            <p:cNvSpPr txBox="1"/>
            <p:nvPr/>
          </p:nvSpPr>
          <p:spPr>
            <a:xfrm>
              <a:off x="471071" y="1805811"/>
              <a:ext cx="89639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Initially</a:t>
              </a:r>
              <a:endParaRPr lang="en-US" b="1" dirty="0"/>
            </a:p>
          </p:txBody>
        </p:sp>
        <p:grpSp>
          <p:nvGrpSpPr>
            <p:cNvPr id="3" name="Group 74"/>
            <p:cNvGrpSpPr/>
            <p:nvPr/>
          </p:nvGrpSpPr>
          <p:grpSpPr>
            <a:xfrm>
              <a:off x="994443" y="2149945"/>
              <a:ext cx="10837355" cy="1704854"/>
              <a:chOff x="994443" y="2149945"/>
              <a:chExt cx="10837355" cy="1704854"/>
            </a:xfrm>
          </p:grpSpPr>
          <p:cxnSp>
            <p:nvCxnSpPr>
              <p:cNvPr id="23" name="Straight Connector 22"/>
              <p:cNvCxnSpPr/>
              <p:nvPr/>
            </p:nvCxnSpPr>
            <p:spPr>
              <a:xfrm flipV="1">
                <a:off x="6796387" y="2208614"/>
                <a:ext cx="0" cy="440971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25" name="Straight Arrow Connector 24"/>
              <p:cNvCxnSpPr/>
              <p:nvPr/>
            </p:nvCxnSpPr>
            <p:spPr>
              <a:xfrm>
                <a:off x="2955157" y="2223604"/>
                <a:ext cx="0" cy="40231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grpSp>
            <p:nvGrpSpPr>
              <p:cNvPr id="5" name="Group 71"/>
              <p:cNvGrpSpPr/>
              <p:nvPr/>
            </p:nvGrpSpPr>
            <p:grpSpPr>
              <a:xfrm>
                <a:off x="994443" y="2149945"/>
                <a:ext cx="10837355" cy="1704854"/>
                <a:chOff x="994443" y="2149945"/>
                <a:chExt cx="10837355" cy="1704854"/>
              </a:xfrm>
            </p:grpSpPr>
            <p:grpSp>
              <p:nvGrpSpPr>
                <p:cNvPr id="10" name="Group 21"/>
                <p:cNvGrpSpPr/>
                <p:nvPr/>
              </p:nvGrpSpPr>
              <p:grpSpPr>
                <a:xfrm>
                  <a:off x="994443" y="2149945"/>
                  <a:ext cx="10837355" cy="1704854"/>
                  <a:chOff x="994443" y="2149945"/>
                  <a:chExt cx="10837355" cy="1704854"/>
                </a:xfrm>
              </p:grpSpPr>
              <p:cxnSp>
                <p:nvCxnSpPr>
                  <p:cNvPr id="19" name="Straight Arrow Connector 18"/>
                  <p:cNvCxnSpPr/>
                  <p:nvPr/>
                </p:nvCxnSpPr>
                <p:spPr>
                  <a:xfrm>
                    <a:off x="1966210" y="2985542"/>
                    <a:ext cx="404735" cy="0"/>
                  </a:xfrm>
                  <a:prstGeom prst="straightConnector1">
                    <a:avLst/>
                  </a:prstGeom>
                  <a:ln>
                    <a:tailEnd type="triangle"/>
                  </a:ln>
                </p:spPr>
                <p:style>
                  <a:lnRef idx="2">
                    <a:schemeClr val="dk1"/>
                  </a:lnRef>
                  <a:fillRef idx="0">
                    <a:schemeClr val="dk1"/>
                  </a:fillRef>
                  <a:effectRef idx="1">
                    <a:schemeClr val="dk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12" name="Group 20"/>
                  <p:cNvGrpSpPr/>
                  <p:nvPr/>
                </p:nvGrpSpPr>
                <p:grpSpPr>
                  <a:xfrm>
                    <a:off x="994443" y="2149945"/>
                    <a:ext cx="10837355" cy="1704854"/>
                    <a:chOff x="164142" y="2203553"/>
                    <a:chExt cx="10837355" cy="1704854"/>
                  </a:xfrm>
                </p:grpSpPr>
                <p:grpSp>
                  <p:nvGrpSpPr>
                    <p:cNvPr id="15" name="Group 17"/>
                    <p:cNvGrpSpPr/>
                    <p:nvPr/>
                  </p:nvGrpSpPr>
                  <p:grpSpPr>
                    <a:xfrm>
                      <a:off x="1588956" y="2203553"/>
                      <a:ext cx="9412541" cy="1704854"/>
                      <a:chOff x="629587" y="2203553"/>
                      <a:chExt cx="9412541" cy="1704854"/>
                    </a:xfrm>
                  </p:grpSpPr>
                  <p:sp>
                    <p:nvSpPr>
                      <p:cNvPr id="4" name="Rounded Rectangle 3"/>
                      <p:cNvSpPr/>
                      <p:nvPr/>
                    </p:nvSpPr>
                    <p:spPr>
                      <a:xfrm>
                        <a:off x="629587" y="2728209"/>
                        <a:ext cx="1214203" cy="509666"/>
                      </a:xfrm>
                      <a:prstGeom prst="roundRect">
                        <a:avLst/>
                      </a:prstGeom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smtClean="0"/>
                          <a:t>G</a:t>
                        </a:r>
                        <a:endParaRPr lang="en-US"/>
                      </a:p>
                    </p:txBody>
                  </p:sp>
                  <p:cxnSp>
                    <p:nvCxnSpPr>
                      <p:cNvPr id="6" name="Straight Arrow Connector 5"/>
                      <p:cNvCxnSpPr>
                        <a:stCxn id="4" idx="3"/>
                      </p:cNvCxnSpPr>
                      <p:nvPr/>
                    </p:nvCxnSpPr>
                    <p:spPr>
                      <a:xfrm>
                        <a:off x="1843790" y="2983042"/>
                        <a:ext cx="404735" cy="0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7" name="TextBox 6"/>
                      <p:cNvSpPr txBox="1"/>
                      <p:nvPr/>
                    </p:nvSpPr>
                    <p:spPr>
                      <a:xfrm>
                        <a:off x="2248525" y="2798376"/>
                        <a:ext cx="1548244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 smtClean="0"/>
                          <a:t>Fake spectrum</a:t>
                        </a:r>
                        <a:endParaRPr lang="en-US" dirty="0"/>
                      </a:p>
                    </p:txBody>
                  </p:sp>
                  <p:sp>
                    <p:nvSpPr>
                      <p:cNvPr id="8" name="Rounded Rectangle 7"/>
                      <p:cNvSpPr/>
                      <p:nvPr/>
                    </p:nvSpPr>
                    <p:spPr>
                      <a:xfrm>
                        <a:off x="4078074" y="2728209"/>
                        <a:ext cx="1657318" cy="509666"/>
                      </a:xfrm>
                      <a:prstGeom prst="roundRect">
                        <a:avLst/>
                      </a:prstGeom>
                      <a:ln>
                        <a:solidFill>
                          <a:schemeClr val="accent6"/>
                        </a:solidFill>
                      </a:ln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D</a:t>
                        </a:r>
                      </a:p>
                    </p:txBody>
                  </p:sp>
                  <p:cxnSp>
                    <p:nvCxnSpPr>
                      <p:cNvPr id="9" name="Straight Arrow Connector 8"/>
                      <p:cNvCxnSpPr/>
                      <p:nvPr/>
                    </p:nvCxnSpPr>
                    <p:spPr>
                      <a:xfrm>
                        <a:off x="3673339" y="2985540"/>
                        <a:ext cx="404735" cy="0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" name="Straight Arrow Connector 10"/>
                      <p:cNvCxnSpPr/>
                      <p:nvPr/>
                    </p:nvCxnSpPr>
                    <p:spPr>
                      <a:xfrm flipV="1">
                        <a:off x="4895035" y="3237875"/>
                        <a:ext cx="1" cy="269823"/>
                      </a:xfrm>
                      <a:prstGeom prst="straightConnector1">
                        <a:avLst/>
                      </a:prstGeom>
                      <a:ln>
                        <a:tailEnd type="triangle"/>
                      </a:ln>
                    </p:spPr>
                    <p:style>
                      <a:lnRef idx="2">
                        <a:schemeClr val="dk1"/>
                      </a:lnRef>
                      <a:fillRef idx="0">
                        <a:schemeClr val="dk1"/>
                      </a:fillRef>
                      <a:effectRef idx="1">
                        <a:schemeClr val="dk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3" name="TextBox 12"/>
                      <p:cNvSpPr txBox="1"/>
                      <p:nvPr/>
                    </p:nvSpPr>
                    <p:spPr>
                      <a:xfrm>
                        <a:off x="4178814" y="3539075"/>
                        <a:ext cx="1649811" cy="369332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none" rtlCol="0">
                        <a:spAutoFit/>
                      </a:bodyPr>
                      <a:lstStyle/>
                      <a:p>
                        <a:r>
                          <a:rPr lang="en-US" dirty="0"/>
                          <a:t>Clean </a:t>
                        </a:r>
                        <a:r>
                          <a:rPr lang="en-US" dirty="0" smtClean="0"/>
                          <a:t>spectrum</a:t>
                        </a:r>
                        <a:endParaRPr lang="en-US" dirty="0"/>
                      </a:p>
                    </p:txBody>
                  </p:sp>
                  <p:sp>
                    <p:nvSpPr>
                      <p:cNvPr id="14" name="Smiley Face 13"/>
                      <p:cNvSpPr/>
                      <p:nvPr/>
                    </p:nvSpPr>
                    <p:spPr>
                      <a:xfrm>
                        <a:off x="5336498" y="2873274"/>
                        <a:ext cx="271319" cy="219750"/>
                      </a:xfrm>
                      <a:prstGeom prst="smileyFace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US"/>
                      </a:p>
                    </p:txBody>
                  </p:sp>
                  <p:sp>
                    <p:nvSpPr>
                      <p:cNvPr id="16" name="Line Callout 2 15"/>
                      <p:cNvSpPr/>
                      <p:nvPr/>
                    </p:nvSpPr>
                    <p:spPr>
                      <a:xfrm>
                        <a:off x="7030603" y="2203553"/>
                        <a:ext cx="3011525" cy="569625"/>
                      </a:xfrm>
                      <a:prstGeom prst="borderCallout2">
                        <a:avLst/>
                      </a:prstGeom>
                    </p:spPr>
                    <p:style>
                      <a:lnRef idx="2">
                        <a:schemeClr val="accent6"/>
                      </a:lnRef>
                      <a:fillRef idx="1">
                        <a:schemeClr val="lt1"/>
                      </a:fillRef>
                      <a:effectRef idx="0">
                        <a:schemeClr val="accent6"/>
                      </a:effectRef>
                      <a:fontRef idx="minor">
                        <a:schemeClr val="dk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r>
                          <a:rPr lang="en-US" dirty="0"/>
                          <a:t>Easily identifies the generator produced spectrum </a:t>
                        </a:r>
                        <a:r>
                          <a:rPr lang="en-US" dirty="0" smtClean="0"/>
                          <a:t>as </a:t>
                        </a:r>
                        <a:r>
                          <a:rPr lang="en-US" dirty="0"/>
                          <a:t>fake </a:t>
                        </a:r>
                      </a:p>
                    </p:txBody>
                  </p:sp>
                </p:grpSp>
                <p:sp>
                  <p:nvSpPr>
                    <p:cNvPr id="20" name="TextBox 19"/>
                    <p:cNvSpPr txBox="1"/>
                    <p:nvPr/>
                  </p:nvSpPr>
                  <p:spPr>
                    <a:xfrm>
                      <a:off x="164142" y="2715984"/>
                      <a:ext cx="1127431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mtClean="0"/>
                        <a:t>Noisy </a:t>
                      </a:r>
                      <a:r>
                        <a:rPr lang="en-US"/>
                        <a:t>spectrum</a:t>
                      </a:r>
                      <a:endParaRPr lang="en-US" dirty="0"/>
                    </a:p>
                  </p:txBody>
                </p:sp>
              </p:grpSp>
            </p:grpSp>
            <p:cxnSp>
              <p:nvCxnSpPr>
                <p:cNvPr id="24" name="Straight Connector 23"/>
                <p:cNvCxnSpPr/>
                <p:nvPr/>
              </p:nvCxnSpPr>
              <p:spPr>
                <a:xfrm flipH="1">
                  <a:off x="2955157" y="2197444"/>
                  <a:ext cx="3841828" cy="0"/>
                </a:xfrm>
                <a:prstGeom prst="line">
                  <a:avLst/>
                </a:prstGeom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36" name="TextBox 35"/>
                <p:cNvSpPr txBox="1"/>
                <p:nvPr/>
              </p:nvSpPr>
              <p:spPr>
                <a:xfrm>
                  <a:off x="3826840" y="2250092"/>
                  <a:ext cx="2004716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mtClean="0"/>
                    <a:t>Adversarial training</a:t>
                  </a:r>
                  <a:endParaRPr lang="en-US" dirty="0"/>
                </a:p>
              </p:txBody>
            </p:sp>
          </p:grpSp>
        </p:grpSp>
        <p:sp>
          <p:nvSpPr>
            <p:cNvPr id="38" name="TextBox 37"/>
            <p:cNvSpPr txBox="1"/>
            <p:nvPr/>
          </p:nvSpPr>
          <p:spPr>
            <a:xfrm>
              <a:off x="471070" y="3915490"/>
              <a:ext cx="18073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After few epochs</a:t>
              </a:r>
              <a:endParaRPr lang="en-US" b="1" dirty="0"/>
            </a:p>
          </p:txBody>
        </p:sp>
        <p:pic>
          <p:nvPicPr>
            <p:cNvPr id="53" name="Picture 5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932068" y="5237132"/>
              <a:ext cx="526080" cy="276616"/>
            </a:xfrm>
            <a:prstGeom prst="rect">
              <a:avLst/>
            </a:prstGeom>
          </p:spPr>
        </p:pic>
        <p:grpSp>
          <p:nvGrpSpPr>
            <p:cNvPr id="18" name="Group 70"/>
            <p:cNvGrpSpPr/>
            <p:nvPr/>
          </p:nvGrpSpPr>
          <p:grpSpPr>
            <a:xfrm>
              <a:off x="994444" y="4359771"/>
              <a:ext cx="10829700" cy="1920430"/>
              <a:chOff x="714384" y="4388896"/>
              <a:chExt cx="10829700" cy="1920430"/>
            </a:xfrm>
          </p:grpSpPr>
          <p:grpSp>
            <p:nvGrpSpPr>
              <p:cNvPr id="21" name="Group 55"/>
              <p:cNvGrpSpPr/>
              <p:nvPr/>
            </p:nvGrpSpPr>
            <p:grpSpPr>
              <a:xfrm>
                <a:off x="714384" y="5111379"/>
                <a:ext cx="6588548" cy="1197947"/>
                <a:chOff x="1029747" y="2656852"/>
                <a:chExt cx="6588548" cy="1197947"/>
              </a:xfrm>
            </p:grpSpPr>
            <p:cxnSp>
              <p:nvCxnSpPr>
                <p:cNvPr id="57" name="Straight Arrow Connector 56"/>
                <p:cNvCxnSpPr/>
                <p:nvPr/>
              </p:nvCxnSpPr>
              <p:spPr>
                <a:xfrm>
                  <a:off x="1966210" y="2985542"/>
                  <a:ext cx="404735" cy="0"/>
                </a:xfrm>
                <a:prstGeom prst="straightConnector1">
                  <a:avLst/>
                </a:prstGeom>
                <a:ln>
                  <a:tailEnd type="triangle"/>
                </a:ln>
              </p:spPr>
              <p:style>
                <a:lnRef idx="2">
                  <a:schemeClr val="dk1"/>
                </a:lnRef>
                <a:fillRef idx="0">
                  <a:schemeClr val="dk1"/>
                </a:fillRef>
                <a:effectRef idx="1">
                  <a:schemeClr val="dk1"/>
                </a:effectRef>
                <a:fontRef idx="minor">
                  <a:schemeClr val="tx1"/>
                </a:fontRef>
              </p:style>
            </p:cxnSp>
            <p:grpSp>
              <p:nvGrpSpPr>
                <p:cNvPr id="22" name="Group 57"/>
                <p:cNvGrpSpPr/>
                <p:nvPr/>
              </p:nvGrpSpPr>
              <p:grpSpPr>
                <a:xfrm>
                  <a:off x="1029747" y="2656852"/>
                  <a:ext cx="6588548" cy="1197947"/>
                  <a:chOff x="199446" y="2710460"/>
                  <a:chExt cx="6588548" cy="1197947"/>
                </a:xfrm>
              </p:grpSpPr>
              <p:grpSp>
                <p:nvGrpSpPr>
                  <p:cNvPr id="26" name="Group 58"/>
                  <p:cNvGrpSpPr/>
                  <p:nvPr/>
                </p:nvGrpSpPr>
                <p:grpSpPr>
                  <a:xfrm>
                    <a:off x="1588956" y="2710460"/>
                    <a:ext cx="5199038" cy="1197947"/>
                    <a:chOff x="629587" y="2710460"/>
                    <a:chExt cx="5199038" cy="1197947"/>
                  </a:xfrm>
                </p:grpSpPr>
                <p:sp>
                  <p:nvSpPr>
                    <p:cNvPr id="61" name="Rounded Rectangle 60"/>
                    <p:cNvSpPr/>
                    <p:nvPr/>
                  </p:nvSpPr>
                  <p:spPr>
                    <a:xfrm>
                      <a:off x="629587" y="2728209"/>
                      <a:ext cx="1214203" cy="509666"/>
                    </a:xfrm>
                    <a:prstGeom prst="roundRect">
                      <a:avLst/>
                    </a:prstGeom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smtClean="0"/>
                        <a:t>G</a:t>
                      </a:r>
                      <a:endParaRPr lang="en-US"/>
                    </a:p>
                  </p:txBody>
                </p:sp>
                <p:cxnSp>
                  <p:nvCxnSpPr>
                    <p:cNvPr id="62" name="Straight Arrow Connector 61"/>
                    <p:cNvCxnSpPr>
                      <a:stCxn id="58" idx="3"/>
                    </p:cNvCxnSpPr>
                    <p:nvPr/>
                  </p:nvCxnSpPr>
                  <p:spPr>
                    <a:xfrm>
                      <a:off x="1843790" y="2983042"/>
                      <a:ext cx="404735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3" name="TextBox 62"/>
                    <p:cNvSpPr txBox="1"/>
                    <p:nvPr/>
                  </p:nvSpPr>
                  <p:spPr>
                    <a:xfrm>
                      <a:off x="2293064" y="2710460"/>
                      <a:ext cx="1160895" cy="64633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smtClean="0"/>
                        <a:t>Enhanced </a:t>
                      </a:r>
                    </a:p>
                    <a:p>
                      <a:r>
                        <a:rPr lang="en-US" dirty="0" smtClean="0"/>
                        <a:t>spectrum</a:t>
                      </a:r>
                      <a:endParaRPr lang="en-US" dirty="0"/>
                    </a:p>
                  </p:txBody>
                </p:sp>
                <p:sp>
                  <p:nvSpPr>
                    <p:cNvPr id="64" name="Rounded Rectangle 63"/>
                    <p:cNvSpPr/>
                    <p:nvPr/>
                  </p:nvSpPr>
                  <p:spPr>
                    <a:xfrm>
                      <a:off x="4078074" y="2728209"/>
                      <a:ext cx="1657318" cy="509666"/>
                    </a:xfrm>
                    <a:prstGeom prst="roundRect">
                      <a:avLst/>
                    </a:prstGeom>
                    <a:noFill/>
                    <a:ln>
                      <a:solidFill>
                        <a:schemeClr val="accent6"/>
                      </a:solidFill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tlCol="0" anchor="ctr"/>
                    <a:lstStyle/>
                    <a:p>
                      <a:pPr algn="ctr"/>
                      <a:r>
                        <a:rPr lang="en-US" dirty="0"/>
                        <a:t>D</a:t>
                      </a:r>
                    </a:p>
                  </p:txBody>
                </p:sp>
                <p:cxnSp>
                  <p:nvCxnSpPr>
                    <p:cNvPr id="65" name="Straight Arrow Connector 64"/>
                    <p:cNvCxnSpPr/>
                    <p:nvPr/>
                  </p:nvCxnSpPr>
                  <p:spPr>
                    <a:xfrm>
                      <a:off x="3673339" y="2985540"/>
                      <a:ext cx="404735" cy="0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6" name="Straight Arrow Connector 65"/>
                    <p:cNvCxnSpPr/>
                    <p:nvPr/>
                  </p:nvCxnSpPr>
                  <p:spPr>
                    <a:xfrm flipV="1">
                      <a:off x="4895035" y="3237875"/>
                      <a:ext cx="1" cy="269823"/>
                    </a:xfrm>
                    <a:prstGeom prst="straightConnector1">
                      <a:avLst/>
                    </a:prstGeom>
                    <a:ln>
                      <a:tailEnd type="triangle"/>
                    </a:ln>
                  </p:spPr>
                  <p:style>
                    <a:lnRef idx="2">
                      <a:schemeClr val="dk1"/>
                    </a:lnRef>
                    <a:fillRef idx="0">
                      <a:schemeClr val="dk1"/>
                    </a:fillRef>
                    <a:effectRef idx="1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67" name="TextBox 66"/>
                    <p:cNvSpPr txBox="1"/>
                    <p:nvPr/>
                  </p:nvSpPr>
                  <p:spPr>
                    <a:xfrm>
                      <a:off x="4178814" y="3539075"/>
                      <a:ext cx="1649811" cy="369332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en-US" dirty="0" smtClean="0"/>
                        <a:t>Clean spectrum</a:t>
                      </a:r>
                      <a:endParaRPr lang="en-US" dirty="0"/>
                    </a:p>
                  </p:txBody>
                </p:sp>
              </p:grpSp>
              <p:sp>
                <p:nvSpPr>
                  <p:cNvPr id="60" name="TextBox 59"/>
                  <p:cNvSpPr txBox="1"/>
                  <p:nvPr/>
                </p:nvSpPr>
                <p:spPr>
                  <a:xfrm>
                    <a:off x="199446" y="2715984"/>
                    <a:ext cx="1092128" cy="64633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mtClean="0"/>
                      <a:t>Noisy </a:t>
                    </a:r>
                    <a:r>
                      <a:rPr lang="en-US"/>
                      <a:t>spectrum</a:t>
                    </a:r>
                    <a:endParaRPr lang="en-US" dirty="0"/>
                  </a:p>
                </p:txBody>
              </p:sp>
            </p:grpSp>
          </p:grpSp>
          <p:sp>
            <p:nvSpPr>
              <p:cNvPr id="70" name="Line Callout 2 69"/>
              <p:cNvSpPr/>
              <p:nvPr/>
            </p:nvSpPr>
            <p:spPr>
              <a:xfrm>
                <a:off x="8532559" y="4388896"/>
                <a:ext cx="3011525" cy="810399"/>
              </a:xfrm>
              <a:prstGeom prst="borderCallout2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 smtClean="0"/>
                  <a:t>Gets confused between generator produced </a:t>
                </a:r>
                <a:r>
                  <a:rPr lang="en-US" dirty="0"/>
                  <a:t>spectrum </a:t>
                </a:r>
                <a:r>
                  <a:rPr lang="en-US" dirty="0" smtClean="0"/>
                  <a:t>and clean spectrum</a:t>
                </a:r>
                <a:endParaRPr lang="en-US" dirty="0"/>
              </a:p>
            </p:txBody>
          </p:sp>
        </p:grpSp>
        <p:cxnSp>
          <p:nvCxnSpPr>
            <p:cNvPr id="76" name="Straight Connector 75"/>
            <p:cNvCxnSpPr/>
            <p:nvPr/>
          </p:nvCxnSpPr>
          <p:spPr>
            <a:xfrm flipV="1">
              <a:off x="6678967" y="4594544"/>
              <a:ext cx="0" cy="44097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7" name="Straight Arrow Connector 76"/>
            <p:cNvCxnSpPr/>
            <p:nvPr/>
          </p:nvCxnSpPr>
          <p:spPr>
            <a:xfrm>
              <a:off x="3017617" y="4609534"/>
              <a:ext cx="0" cy="40231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flipH="1">
              <a:off x="2991055" y="4598364"/>
              <a:ext cx="3688510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79" name="TextBox 78"/>
            <p:cNvSpPr txBox="1"/>
            <p:nvPr/>
          </p:nvSpPr>
          <p:spPr>
            <a:xfrm>
              <a:off x="3769380" y="4636022"/>
              <a:ext cx="20047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mtClean="0"/>
                <a:t>Adversarial training</a:t>
              </a:r>
              <a:endParaRPr lang="en-US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4" name="TextBox 83"/>
              <p:cNvSpPr txBox="1"/>
              <p:nvPr/>
            </p:nvSpPr>
            <p:spPr>
              <a:xfrm>
                <a:off x="157018" y="5230892"/>
                <a:ext cx="12034982" cy="159146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 smtClean="0"/>
                  <a:t>Initially G fools the D, but with certain epochs the D tries not to get fooled by the G.</a:t>
                </a:r>
              </a:p>
              <a:p>
                <a:r>
                  <a:rPr lang="en-US" dirty="0" smtClean="0"/>
                  <a:t>This forces the G network to optimize the parameters accordingly and to move towards producing clean spectrum. </a:t>
                </a:r>
              </a:p>
              <a:p>
                <a:endParaRPr lang="en-US" dirty="0" smtClean="0"/>
              </a:p>
              <a:p>
                <a:r>
                  <a:rPr lang="en-US" dirty="0" smtClean="0"/>
                  <a:t>Once D is not able to discriminate,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Enhanced</m:t>
                        </m:r>
                        <m:r>
                          <a:rPr lang="en-US" b="0" i="0" smtClean="0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spectrum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r>
                      <a:rPr lang="en-US" b="0" i="1" smtClean="0">
                        <a:latin typeface="Cambria Math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Clean</m:t>
                        </m:r>
                        <m:r>
                          <a:rPr lang="en-US" b="0" i="0" smtClean="0">
                            <a:latin typeface="Cambria Math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charset="0"/>
                          </a:rPr>
                          <m:t>spectrum</m:t>
                        </m:r>
                      </m:e>
                    </m:d>
                    <m:r>
                      <a:rPr lang="en-US" b="0" i="1" smtClean="0">
                        <a:latin typeface="Cambria Math" charset="0"/>
                      </a:rPr>
                      <m:t>=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 smtClean="0"/>
                  <a:t>.</a:t>
                </a:r>
              </a:p>
              <a:p>
                <a:r>
                  <a:rPr lang="en-US" dirty="0" smtClean="0"/>
                  <a:t>Thus the fake spectrum can be considered as an enhanced spectrum that matches closely with the clean spectrum.</a:t>
                </a:r>
                <a:endParaRPr lang="en-US" dirty="0"/>
              </a:p>
            </p:txBody>
          </p:sp>
        </mc:Choice>
        <mc:Fallback xmlns="">
          <p:sp>
            <p:nvSpPr>
              <p:cNvPr id="84" name="TextBox 8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018" y="5230892"/>
                <a:ext cx="12034982" cy="1591461"/>
              </a:xfrm>
              <a:prstGeom prst="rect">
                <a:avLst/>
              </a:prstGeom>
              <a:blipFill>
                <a:blip r:embed="rId3"/>
                <a:stretch>
                  <a:fillRect l="-456" t="-1916" b="-5364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6" name="Title 1"/>
          <p:cNvSpPr txBox="1">
            <a:spLocks/>
          </p:cNvSpPr>
          <p:nvPr/>
        </p:nvSpPr>
        <p:spPr>
          <a:xfrm>
            <a:off x="963464" y="11431"/>
            <a:ext cx="10515600" cy="85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accent5"/>
                </a:solidFill>
              </a:rPr>
              <a:t>Time-Frequency </a:t>
            </a:r>
            <a:r>
              <a:rPr lang="en-US" sz="3200" b="1" dirty="0">
                <a:solidFill>
                  <a:schemeClr val="accent5"/>
                </a:solidFill>
              </a:rPr>
              <a:t>masking </a:t>
            </a:r>
            <a:r>
              <a:rPr lang="en-US" sz="3200" b="1" dirty="0" smtClean="0">
                <a:solidFill>
                  <a:schemeClr val="accent5"/>
                </a:solidFill>
              </a:rPr>
              <a:t>using GANs</a:t>
            </a:r>
            <a:endParaRPr lang="en-US" sz="32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36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71069" y="1061473"/>
            <a:ext cx="1136072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 dirty="0" smtClean="0"/>
              <a:t>Vanilla GAN (v-GAN) has the same architecture as discussed earlier.</a:t>
            </a:r>
          </a:p>
          <a:p>
            <a:pPr marL="342900" indent="-342900">
              <a:buAutoNum type="arabicPeriod"/>
            </a:pPr>
            <a:endParaRPr lang="en-US" sz="2400" dirty="0" smtClean="0"/>
          </a:p>
          <a:p>
            <a:pPr marL="342900" indent="-342900">
              <a:buAutoNum type="arabicPeriod"/>
            </a:pPr>
            <a:r>
              <a:rPr lang="en-US" sz="2400" dirty="0" smtClean="0"/>
              <a:t>v-GAN enhances the noisy mixture at the input by inherently estimating the mask.</a:t>
            </a:r>
          </a:p>
          <a:p>
            <a:pPr marL="342900" indent="-342900">
              <a:buAutoNum type="arabicPeriod"/>
            </a:pPr>
            <a:endParaRPr lang="en-US" sz="2400" dirty="0" smtClean="0"/>
          </a:p>
          <a:p>
            <a:pPr marL="342900" indent="-342900">
              <a:buAutoNum type="arabicPeriod"/>
            </a:pPr>
            <a:r>
              <a:rPr lang="en-US" sz="2400" dirty="0" smtClean="0"/>
              <a:t>The </a:t>
            </a:r>
            <a:r>
              <a:rPr lang="en-US" sz="2400" b="1" dirty="0" smtClean="0"/>
              <a:t>G </a:t>
            </a:r>
            <a:r>
              <a:rPr lang="en-US" sz="2400" dirty="0" smtClean="0"/>
              <a:t>network generates the enhanced spectrum and the </a:t>
            </a:r>
            <a:r>
              <a:rPr lang="en-US" sz="2400" b="1" dirty="0" smtClean="0"/>
              <a:t>D </a:t>
            </a:r>
            <a:r>
              <a:rPr lang="en-US" sz="2400" dirty="0" smtClean="0"/>
              <a:t>network acts a a binary classifier in differentiating between the clean and enhanced spectrum.</a:t>
            </a:r>
          </a:p>
          <a:p>
            <a:pPr marL="342900" indent="-342900">
              <a:buAutoNum type="arabicPeriod"/>
            </a:pPr>
            <a:endParaRPr lang="en-US" sz="2400" dirty="0"/>
          </a:p>
          <a:p>
            <a:pPr marL="342900" indent="-342900">
              <a:buAutoNum type="arabicPeriod"/>
            </a:pPr>
            <a:r>
              <a:rPr lang="en-US" sz="2400" dirty="0" smtClean="0"/>
              <a:t>This method generalizes well to the different feature space.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12936" y="5543821"/>
            <a:ext cx="11676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Source:</a:t>
            </a:r>
          </a:p>
          <a:p>
            <a:r>
              <a:rPr lang="en-US" dirty="0"/>
              <a:t>Meet H. </a:t>
            </a:r>
            <a:r>
              <a:rPr lang="en-US" dirty="0" err="1"/>
              <a:t>Soni</a:t>
            </a:r>
            <a:r>
              <a:rPr lang="en-US" dirty="0"/>
              <a:t>, Neil Shah, and Hemant A. </a:t>
            </a:r>
            <a:r>
              <a:rPr lang="en-US" dirty="0" err="1"/>
              <a:t>Patil</a:t>
            </a:r>
            <a:r>
              <a:rPr lang="en-US" dirty="0"/>
              <a:t>, ”Time-Frequency masking-based speech enhancement using </a:t>
            </a:r>
            <a:r>
              <a:rPr lang="en-US" dirty="0" smtClean="0"/>
              <a:t>Generative Adversarial </a:t>
            </a:r>
            <a:r>
              <a:rPr lang="en-US" dirty="0"/>
              <a:t>Network</a:t>
            </a:r>
            <a:r>
              <a:rPr lang="en-US" dirty="0" smtClean="0"/>
              <a:t>”, </a:t>
            </a:r>
            <a:r>
              <a:rPr lang="en-US" dirty="0"/>
              <a:t>in IEEE </a:t>
            </a:r>
            <a:r>
              <a:rPr lang="en-US" dirty="0" smtClean="0"/>
              <a:t>International Conference </a:t>
            </a:r>
            <a:r>
              <a:rPr lang="en-US" dirty="0"/>
              <a:t>on Acoustics, Speech, and Signal Processing (ICASSP), </a:t>
            </a:r>
            <a:r>
              <a:rPr lang="en-US" dirty="0" smtClean="0"/>
              <a:t>Calgary, </a:t>
            </a:r>
            <a:r>
              <a:rPr lang="pt-BR" dirty="0" smtClean="0"/>
              <a:t>Alberta</a:t>
            </a:r>
            <a:r>
              <a:rPr lang="pt-BR" dirty="0"/>
              <a:t>, Canada, 2018, pp. 5039–5043.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93633" y="69174"/>
            <a:ext cx="10515600" cy="85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accent5"/>
                </a:solidFill>
              </a:rPr>
              <a:t>Time-Frequency </a:t>
            </a:r>
            <a:r>
              <a:rPr lang="en-US" sz="3200" b="1" dirty="0">
                <a:solidFill>
                  <a:schemeClr val="accent5"/>
                </a:solidFill>
              </a:rPr>
              <a:t>masking </a:t>
            </a:r>
            <a:r>
              <a:rPr lang="en-US" sz="3200" b="1" dirty="0" smtClean="0">
                <a:solidFill>
                  <a:schemeClr val="accent5"/>
                </a:solidFill>
              </a:rPr>
              <a:t>using Vanilla GANs</a:t>
            </a:r>
            <a:endParaRPr lang="en-US" sz="32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711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377" y="668124"/>
            <a:ext cx="4523213" cy="343895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0340" y="4384529"/>
            <a:ext cx="119814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smtClean="0"/>
              <a:t>Figure: </a:t>
            </a:r>
            <a:r>
              <a:rPr lang="en-US" sz="2000" dirty="0" smtClean="0"/>
              <a:t>v-GAN </a:t>
            </a:r>
            <a:r>
              <a:rPr lang="en-US" sz="2000" dirty="0"/>
              <a:t>fails to properly predict the mask (a) Clean T-F </a:t>
            </a:r>
            <a:r>
              <a:rPr lang="en-US" sz="2000" dirty="0" smtClean="0"/>
              <a:t>representation: the </a:t>
            </a:r>
            <a:r>
              <a:rPr lang="en-US" sz="2000" dirty="0"/>
              <a:t>solid-circle region shows the silence frame, (b) enhanced T-F </a:t>
            </a:r>
            <a:r>
              <a:rPr lang="en-US" sz="2000" dirty="0" smtClean="0"/>
              <a:t>representation: the </a:t>
            </a:r>
            <a:r>
              <a:rPr lang="en-US" sz="2000" dirty="0"/>
              <a:t>dotted-circle shows the predicted frame where GAN fails, (c) noisy </a:t>
            </a:r>
            <a:r>
              <a:rPr lang="en-US" sz="2000" dirty="0" smtClean="0"/>
              <a:t>T-F representation </a:t>
            </a:r>
            <a:r>
              <a:rPr lang="en-US" sz="2000" dirty="0"/>
              <a:t>and (d) predicted mask.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567764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Source:</a:t>
            </a:r>
          </a:p>
          <a:p>
            <a:r>
              <a:rPr lang="en-US" dirty="0"/>
              <a:t>Meet H. </a:t>
            </a:r>
            <a:r>
              <a:rPr lang="en-US" dirty="0" err="1"/>
              <a:t>Soni</a:t>
            </a:r>
            <a:r>
              <a:rPr lang="en-US" dirty="0"/>
              <a:t>, Neil Shah, and Hemant A. </a:t>
            </a:r>
            <a:r>
              <a:rPr lang="en-US" dirty="0" err="1"/>
              <a:t>Patil</a:t>
            </a:r>
            <a:r>
              <a:rPr lang="en-US" dirty="0"/>
              <a:t>, ”Time-Frequency masking-based speech enhancement using </a:t>
            </a:r>
            <a:r>
              <a:rPr lang="en-US" dirty="0" smtClean="0"/>
              <a:t>Generative Adversarial </a:t>
            </a:r>
            <a:r>
              <a:rPr lang="en-US" dirty="0"/>
              <a:t>Network</a:t>
            </a:r>
            <a:r>
              <a:rPr lang="en-US" dirty="0" smtClean="0"/>
              <a:t>”, </a:t>
            </a:r>
            <a:r>
              <a:rPr lang="en-US" dirty="0"/>
              <a:t>in IEEE </a:t>
            </a:r>
            <a:r>
              <a:rPr lang="en-US" dirty="0" smtClean="0"/>
              <a:t>International Conference </a:t>
            </a:r>
            <a:r>
              <a:rPr lang="en-US" dirty="0"/>
              <a:t>on Acoustics, Speech, and Signal Processing (ICASSP), </a:t>
            </a:r>
            <a:r>
              <a:rPr lang="en-US" dirty="0" smtClean="0"/>
              <a:t>Calgary, </a:t>
            </a:r>
            <a:r>
              <a:rPr lang="pt-BR" dirty="0" smtClean="0"/>
              <a:t>Alberta</a:t>
            </a:r>
            <a:r>
              <a:rPr lang="pt-BR" dirty="0"/>
              <a:t>, Canada, 2018, pp. 5039–5043.</a:t>
            </a:r>
            <a:endParaRPr lang="en-US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053889" y="-17507"/>
            <a:ext cx="10515600" cy="85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chemeClr val="accent5"/>
                </a:solidFill>
              </a:rPr>
              <a:t>Time-Frequency </a:t>
            </a:r>
            <a:r>
              <a:rPr lang="en-US" sz="3200" dirty="0">
                <a:solidFill>
                  <a:schemeClr val="accent5"/>
                </a:solidFill>
              </a:rPr>
              <a:t>masking </a:t>
            </a:r>
            <a:r>
              <a:rPr lang="en-US" sz="3200" dirty="0" smtClean="0">
                <a:solidFill>
                  <a:schemeClr val="accent5"/>
                </a:solidFill>
              </a:rPr>
              <a:t>using Vanilla GANs: Results</a:t>
            </a:r>
            <a:endParaRPr 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0907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71069" y="1313059"/>
            <a:ext cx="11360727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 smtClean="0"/>
              <a:t>The </a:t>
            </a:r>
            <a:r>
              <a:rPr lang="en-US" sz="2000" dirty="0"/>
              <a:t>dotted </a:t>
            </a:r>
            <a:r>
              <a:rPr lang="en-US" sz="2000" dirty="0" smtClean="0"/>
              <a:t>circle in the Fig. </a:t>
            </a:r>
            <a:r>
              <a:rPr lang="en-US" sz="2000" dirty="0"/>
              <a:t>(b) shows the area where GAN is not able to </a:t>
            </a:r>
            <a:r>
              <a:rPr lang="en-US" sz="2000" dirty="0" smtClean="0"/>
              <a:t>predict the </a:t>
            </a:r>
            <a:r>
              <a:rPr lang="en-US" sz="2000" dirty="0"/>
              <a:t>mask accurately</a:t>
            </a:r>
            <a:r>
              <a:rPr lang="en-US" sz="2000" dirty="0" smtClean="0"/>
              <a:t>.</a:t>
            </a:r>
          </a:p>
          <a:p>
            <a:pPr marL="342900" indent="-342900">
              <a:buAutoNum type="arabicPeriod"/>
            </a:pPr>
            <a:endParaRPr lang="en-US" sz="2000" dirty="0" smtClean="0"/>
          </a:p>
          <a:p>
            <a:r>
              <a:rPr lang="en-US" sz="2000" dirty="0" smtClean="0"/>
              <a:t>2.   However</a:t>
            </a:r>
            <a:r>
              <a:rPr lang="en-US" sz="2000" dirty="0"/>
              <a:t>, the enhanced </a:t>
            </a:r>
            <a:r>
              <a:rPr lang="en-US" sz="2000" dirty="0" smtClean="0"/>
              <a:t>spectrum </a:t>
            </a:r>
            <a:r>
              <a:rPr lang="en-US" sz="2000" dirty="0"/>
              <a:t>of the region resembles </a:t>
            </a:r>
            <a:r>
              <a:rPr lang="en-US" sz="2000" dirty="0" smtClean="0"/>
              <a:t>the region </a:t>
            </a:r>
            <a:r>
              <a:rPr lang="en-US" sz="2000" dirty="0"/>
              <a:t>of the </a:t>
            </a:r>
            <a:r>
              <a:rPr lang="en-US" sz="2000" dirty="0" smtClean="0"/>
              <a:t>clean spectrum in </a:t>
            </a:r>
            <a:r>
              <a:rPr lang="en-US" sz="2000" dirty="0"/>
              <a:t>Fig</a:t>
            </a:r>
            <a:r>
              <a:rPr lang="en-US" sz="2000" dirty="0" smtClean="0"/>
              <a:t>. (a</a:t>
            </a:r>
            <a:r>
              <a:rPr lang="en-US" sz="2000" dirty="0"/>
              <a:t>) showed by</a:t>
            </a:r>
          </a:p>
          <a:p>
            <a:r>
              <a:rPr lang="en-US" sz="2000" dirty="0" smtClean="0"/>
              <a:t>      the </a:t>
            </a:r>
            <a:r>
              <a:rPr lang="en-US" sz="2000" dirty="0"/>
              <a:t>solid circle</a:t>
            </a:r>
            <a:r>
              <a:rPr lang="en-US" sz="2000" dirty="0" smtClean="0"/>
              <a:t>.</a:t>
            </a:r>
          </a:p>
          <a:p>
            <a:endParaRPr lang="en-US" sz="2000" dirty="0" smtClean="0"/>
          </a:p>
          <a:p>
            <a:pPr marL="342900" indent="-342900">
              <a:buAutoNum type="arabicPeriod" startAt="3"/>
            </a:pPr>
            <a:r>
              <a:rPr lang="en-US" sz="2000" dirty="0" smtClean="0"/>
              <a:t>The </a:t>
            </a:r>
            <a:r>
              <a:rPr lang="en-US" sz="2000" dirty="0"/>
              <a:t>output of G is not accurate for the </a:t>
            </a:r>
            <a:r>
              <a:rPr lang="en-US" sz="2000" dirty="0" smtClean="0"/>
              <a:t>given frame</a:t>
            </a:r>
            <a:r>
              <a:rPr lang="en-US" sz="2000" dirty="0"/>
              <a:t>, while it still belongs to the distribution of clean </a:t>
            </a:r>
            <a:r>
              <a:rPr lang="en-US" sz="2000" dirty="0" smtClean="0"/>
              <a:t>spectrum.</a:t>
            </a:r>
          </a:p>
          <a:p>
            <a:pPr marL="342900" indent="-342900">
              <a:buAutoNum type="arabicPeriod" startAt="3"/>
            </a:pPr>
            <a:endParaRPr lang="en-US" sz="2000" dirty="0" smtClean="0"/>
          </a:p>
          <a:p>
            <a:r>
              <a:rPr lang="en-US" sz="2000" dirty="0" smtClean="0"/>
              <a:t>4.   Hence</a:t>
            </a:r>
            <a:r>
              <a:rPr lang="en-US" sz="2000" dirty="0"/>
              <a:t>, the D is not able to differentiate </a:t>
            </a:r>
            <a:r>
              <a:rPr lang="en-US" sz="2000" dirty="0" smtClean="0"/>
              <a:t>it as </a:t>
            </a:r>
            <a:r>
              <a:rPr lang="en-US" sz="2000" dirty="0"/>
              <a:t>fake representation and learning fails. The cost of D is also</a:t>
            </a:r>
          </a:p>
          <a:p>
            <a:r>
              <a:rPr lang="en-US" sz="2000" dirty="0" smtClean="0"/>
              <a:t>      observed </a:t>
            </a:r>
            <a:r>
              <a:rPr lang="en-US" sz="2000" dirty="0"/>
              <a:t>to be low at such instances</a:t>
            </a:r>
            <a:r>
              <a:rPr lang="en-US" dirty="0"/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12935" y="5838103"/>
            <a:ext cx="1167699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Source:</a:t>
            </a:r>
          </a:p>
          <a:p>
            <a:r>
              <a:rPr lang="en-US" sz="1450" dirty="0"/>
              <a:t>Meet H. </a:t>
            </a:r>
            <a:r>
              <a:rPr lang="en-US" sz="1450" dirty="0" err="1"/>
              <a:t>Soni</a:t>
            </a:r>
            <a:r>
              <a:rPr lang="en-US" sz="1450" dirty="0"/>
              <a:t>, Neil Shah, and Hemant A. </a:t>
            </a:r>
            <a:r>
              <a:rPr lang="en-US" sz="1450" dirty="0" err="1"/>
              <a:t>Patil</a:t>
            </a:r>
            <a:r>
              <a:rPr lang="en-US" sz="1450" dirty="0"/>
              <a:t>, ”Time-Frequency masking-based speech enhancement using </a:t>
            </a:r>
            <a:r>
              <a:rPr lang="en-US" sz="1450" dirty="0" smtClean="0"/>
              <a:t>Generative Adversarial </a:t>
            </a:r>
            <a:r>
              <a:rPr lang="en-US" sz="1450" dirty="0"/>
              <a:t>Network</a:t>
            </a:r>
            <a:r>
              <a:rPr lang="en-US" sz="1450" dirty="0" smtClean="0"/>
              <a:t>”, </a:t>
            </a:r>
            <a:r>
              <a:rPr lang="en-US" sz="1600" dirty="0"/>
              <a:t>in IEEE </a:t>
            </a:r>
            <a:r>
              <a:rPr lang="en-US" sz="1600" dirty="0" smtClean="0"/>
              <a:t>International Conference </a:t>
            </a:r>
            <a:r>
              <a:rPr lang="en-US" sz="1600" dirty="0"/>
              <a:t>on Acoustics, Speech, and Signal Processing (ICASSP), </a:t>
            </a:r>
            <a:r>
              <a:rPr lang="en-US" sz="1600" dirty="0" smtClean="0"/>
              <a:t>Calgary, </a:t>
            </a:r>
            <a:r>
              <a:rPr lang="pt-BR" sz="1600" dirty="0" smtClean="0"/>
              <a:t>Alberta</a:t>
            </a:r>
            <a:r>
              <a:rPr lang="pt-BR" sz="1600" dirty="0"/>
              <a:t>, Canada, 2018, pp. 5039–5043.</a:t>
            </a:r>
            <a:endParaRPr lang="en-US" sz="145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93633" y="44772"/>
            <a:ext cx="10515600" cy="85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accent5"/>
                </a:solidFill>
              </a:rPr>
              <a:t>Time-Frequency </a:t>
            </a:r>
            <a:r>
              <a:rPr lang="en-US" sz="3200" b="1" dirty="0">
                <a:solidFill>
                  <a:schemeClr val="accent5"/>
                </a:solidFill>
              </a:rPr>
              <a:t>masking </a:t>
            </a:r>
            <a:r>
              <a:rPr lang="en-US" sz="3200" b="1" dirty="0" smtClean="0">
                <a:solidFill>
                  <a:schemeClr val="accent5"/>
                </a:solidFill>
              </a:rPr>
              <a:t>using Vanilla GANs: Observations</a:t>
            </a:r>
            <a:endParaRPr 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866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2936" y="828431"/>
            <a:ext cx="1136072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Problem: </a:t>
            </a:r>
            <a:r>
              <a:rPr lang="en-US" sz="2000" dirty="0"/>
              <a:t>The G network fool’s the D network, by </a:t>
            </a:r>
            <a:r>
              <a:rPr lang="en-US" sz="2000" dirty="0" smtClean="0"/>
              <a:t>producing enhanced </a:t>
            </a:r>
            <a:r>
              <a:rPr lang="en-US" sz="2000" dirty="0"/>
              <a:t>representation of some other frame</a:t>
            </a:r>
            <a:r>
              <a:rPr lang="en-US" sz="2000" dirty="0" smtClean="0"/>
              <a:t>.</a:t>
            </a:r>
          </a:p>
          <a:p>
            <a:endParaRPr lang="en-US" sz="2000" b="1" dirty="0"/>
          </a:p>
          <a:p>
            <a:r>
              <a:rPr lang="en-US" sz="2000" b="1" dirty="0" smtClean="0"/>
              <a:t>Solution: </a:t>
            </a:r>
            <a:r>
              <a:rPr lang="en-US" sz="2000" dirty="0"/>
              <a:t>Regularize the G network’s objective function, by minimizing </a:t>
            </a:r>
            <a:r>
              <a:rPr lang="en-US" sz="2000" dirty="0" smtClean="0"/>
              <a:t>the Minimum </a:t>
            </a:r>
            <a:r>
              <a:rPr lang="en-US" sz="2000" dirty="0"/>
              <a:t>Mean Square Error (MMSE) between the enhanced and </a:t>
            </a:r>
            <a:r>
              <a:rPr lang="en-US" sz="2000" dirty="0" smtClean="0"/>
              <a:t>the corresponding </a:t>
            </a:r>
            <a:r>
              <a:rPr lang="en-US" sz="2000" dirty="0"/>
              <a:t>clean </a:t>
            </a:r>
            <a:r>
              <a:rPr lang="en-US" sz="2000" dirty="0" smtClean="0"/>
              <a:t>spectrum.</a:t>
            </a:r>
          </a:p>
          <a:p>
            <a:endParaRPr lang="en-US" sz="2000" b="1" dirty="0" smtClean="0"/>
          </a:p>
          <a:p>
            <a:r>
              <a:rPr lang="en-US" sz="2000" dirty="0" smtClean="0"/>
              <a:t>The D network’s objective function remains the same.</a:t>
            </a:r>
            <a:endParaRPr lang="en-US" sz="2000" dirty="0"/>
          </a:p>
          <a:p>
            <a:r>
              <a:rPr lang="en-US" sz="2000" dirty="0" smtClean="0"/>
              <a:t>Thus the modified G network’s objective function is</a:t>
            </a:r>
            <a:endParaRPr lang="en-US" sz="2000" dirty="0"/>
          </a:p>
        </p:txBody>
      </p:sp>
      <p:grpSp>
        <p:nvGrpSpPr>
          <p:cNvPr id="2" name="Group 14"/>
          <p:cNvGrpSpPr/>
          <p:nvPr/>
        </p:nvGrpSpPr>
        <p:grpSpPr>
          <a:xfrm>
            <a:off x="312936" y="4220110"/>
            <a:ext cx="8029139" cy="1127183"/>
            <a:chOff x="426101" y="3608685"/>
            <a:chExt cx="8029139" cy="112718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426101" y="4264649"/>
                  <a:ext cx="7484986" cy="47121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mr-IN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mr-IN" i="1" smtClean="0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mr-IN" i="0" smtClean="0">
                                    <a:latin typeface="Cambria Math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b="0" i="1" smtClean="0">
                                    <a:latin typeface="Cambria Math" charset="0"/>
                                  </a:rPr>
                                  <m:t>𝐷</m:t>
                                </m:r>
                              </m:lim>
                            </m:limLow>
                          </m:fName>
                          <m:e>
                            <m:r>
                              <a:rPr lang="en-US" b="0" i="1" smtClean="0">
                                <a:latin typeface="Cambria Math" charset="0"/>
                              </a:rPr>
                              <m:t>𝑉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𝐷</m:t>
                            </m:r>
                            <m:r>
                              <a:rPr lang="en-US" b="0" i="1" smtClean="0">
                                <a:latin typeface="Cambria Math" charset="0"/>
                              </a:rPr>
                              <m:t>)</m:t>
                            </m:r>
                          </m:e>
                        </m:func>
                        <m:r>
                          <a:rPr lang="en-US" b="0" i="1" smtClean="0">
                            <a:latin typeface="Cambria Math" charset="0"/>
                          </a:rPr>
                          <m:t>=−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~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𝒳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𝐷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(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𝑥</m:t>
                                </m:r>
                                <m:r>
                                  <a:rPr lang="en-US" b="0" i="1" smtClean="0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)</m:t>
                                </m:r>
                              </m:e>
                            </m:func>
                          </m:e>
                        </m:d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𝔼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~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𝒴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 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1−</m:t>
                            </m:r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𝐷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smtClean="0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𝐺</m:t>
                                    </m:r>
                                    <m:d>
                                      <m:dPr>
                                        <m:ctrlPr>
                                          <a:rPr lang="en-US" b="0" i="1" smtClean="0"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b="0" i="1" smtClean="0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func>
                          </m:e>
                        </m:d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 …………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4</m:t>
                            </m:r>
                          </m:e>
                        </m:d>
                      </m:oMath>
                    </m:oMathPara>
                  </a14:m>
                  <a:endParaRPr lang="en-US" b="0" dirty="0" smtClean="0">
                    <a:ea typeface="Cambria Math" charset="0"/>
                    <a:cs typeface="Cambria Math" charset="0"/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6101" y="4264649"/>
                  <a:ext cx="7484986" cy="471219"/>
                </a:xfrm>
                <a:prstGeom prst="rect">
                  <a:avLst/>
                </a:prstGeom>
                <a:blipFill rotWithShape="0">
                  <a:blip r:embed="rId2"/>
                  <a:stretch>
                    <a:fillRect t="-71429" b="-7922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680932" y="3608685"/>
                  <a:ext cx="7774308" cy="610936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mr-IN" i="1" smtClean="0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limLow>
                              <m:limLowPr>
                                <m:ctrlPr>
                                  <a:rPr lang="mr-IN" i="1">
                                    <a:latin typeface="Cambria Math" panose="02040503050406030204" pitchFamily="18" charset="0"/>
                                  </a:rPr>
                                </m:ctrlPr>
                              </m:limLowPr>
                              <m:e>
                                <m:r>
                                  <m:rPr>
                                    <m:sty m:val="p"/>
                                  </m:rPr>
                                  <a:rPr lang="mr-IN">
                                    <a:latin typeface="Cambria Math" charset="0"/>
                                  </a:rPr>
                                  <m:t>min</m:t>
                                </m:r>
                              </m:e>
                              <m:lim>
                                <m:r>
                                  <a:rPr lang="en-US" i="1">
                                    <a:latin typeface="Cambria Math" charset="0"/>
                                  </a:rPr>
                                  <m:t>𝐺</m:t>
                                </m:r>
                              </m:lim>
                            </m:limLow>
                          </m:fName>
                          <m:e>
                            <m:r>
                              <a:rPr lang="en-US" i="1">
                                <a:latin typeface="Cambria Math" charset="0"/>
                              </a:rPr>
                              <m:t>𝑉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(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𝐺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)</m:t>
                            </m:r>
                          </m:e>
                        </m:func>
                        <m:r>
                          <a:rPr lang="en-US" i="1">
                            <a:latin typeface="Cambria Math" charset="0"/>
                          </a:rPr>
                          <m:t>=</m:t>
                        </m:r>
                        <m:r>
                          <a:rPr lang="en-US" i="1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𝔼</m:t>
                            </m:r>
                          </m:e>
                          <m:sub>
                            <m:r>
                              <a:rPr lang="en-US" i="1">
                                <a:latin typeface="Cambria Math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~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𝒴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 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i="1">
                                    <a:latin typeface="Cambria Math" panose="02040503050406030204" pitchFamily="18" charset="0"/>
                                    <a:ea typeface="Cambria Math" charset="0"/>
                                    <a:cs typeface="Cambria Math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i="1">
                                    <a:latin typeface="Cambria Math" charset="0"/>
                                    <a:ea typeface="Cambria Math" charset="0"/>
                                    <a:cs typeface="Cambria Math" charset="0"/>
                                  </a:rPr>
                                  <m:t>𝐷</m:t>
                                </m:r>
                                <m:d>
                                  <m:dPr>
                                    <m:ctrlPr>
                                      <a:rPr lang="en-US" i="1">
                                        <a:latin typeface="Cambria Math" panose="02040503050406030204" pitchFamily="18" charset="0"/>
                                        <a:ea typeface="Cambria Math" charset="0"/>
                                        <a:cs typeface="Cambria Math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i="1">
                                        <a:latin typeface="Cambria Math" charset="0"/>
                                        <a:ea typeface="Cambria Math" charset="0"/>
                                        <a:cs typeface="Cambria Math" charset="0"/>
                                      </a:rPr>
                                      <m:t>𝐺</m:t>
                                    </m:r>
                                    <m:d>
                                      <m:dPr>
                                        <m:ctrlPr>
                                          <a:rPr lang="en-US" i="1">
                                            <a:latin typeface="Cambria Math" panose="02040503050406030204" pitchFamily="18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US" i="1">
                                            <a:latin typeface="Cambria Math" charset="0"/>
                                            <a:ea typeface="Cambria Math" charset="0"/>
                                            <a:cs typeface="Cambria Math" charset="0"/>
                                          </a:rPr>
                                          <m:t>𝑦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</m:func>
                          </m:e>
                        </m:d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+</m:t>
                        </m:r>
                        <m:f>
                          <m:fPr>
                            <m:ctrlPr>
                              <a:rPr lang="en-US" b="0" i="1" smtClean="0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fPr>
                          <m:num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2</m:t>
                            </m:r>
                          </m:den>
                        </m:f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  <a:ea typeface="Cambria Math" charset="0"/>
                                <a:cs typeface="Cambria Math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𝔼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𝑥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~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𝒳</m:t>
                            </m:r>
                            <m:r>
                              <a:rPr lang="en-US" b="0" i="1" smtClean="0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,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𝑦</m:t>
                            </m:r>
                            <m:r>
                              <a:rPr lang="en-US" i="1">
                                <a:latin typeface="Cambria Math" charset="0"/>
                              </a:rPr>
                              <m:t>~</m:t>
                            </m:r>
                            <m:r>
                              <a:rPr lang="en-US" i="1">
                                <a:latin typeface="Cambria Math" charset="0"/>
                                <a:ea typeface="Cambria Math" charset="0"/>
                                <a:cs typeface="Cambria Math" charset="0"/>
                              </a:rPr>
                              <m:t>𝒴</m:t>
                            </m:r>
                            <m:r>
                              <m:rPr>
                                <m:nor/>
                              </m:rPr>
                              <a:rPr lang="en-US" dirty="0"/>
                              <m:t> 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unc>
                              <m:func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dirty="0" smtClean="0">
                                    <a:latin typeface="Cambria Math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b="0" i="1" dirty="0" smtClean="0">
                                    <a:latin typeface="Cambria Math" charset="0"/>
                                  </a:rPr>
                                  <m:t>𝑥</m:t>
                                </m:r>
                              </m:e>
                            </m:func>
                            <m:r>
                              <a:rPr lang="en-US" b="0" i="1" dirty="0" smtClean="0">
                                <a:latin typeface="Cambria Math" charset="0"/>
                              </a:rPr>
                              <m:t>−</m:t>
                            </m:r>
                            <m:func>
                              <m:funcPr>
                                <m:ctrlPr>
                                  <a:rPr lang="en-US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funcPr>
                              <m:fName>
                                <m:r>
                                  <m:rPr>
                                    <m:sty m:val="p"/>
                                  </m:rPr>
                                  <a:rPr lang="en-US" b="0" i="0" dirty="0" smtClean="0">
                                    <a:latin typeface="Cambria Math" charset="0"/>
                                  </a:rPr>
                                  <m:t>log</m:t>
                                </m:r>
                              </m:fName>
                              <m:e>
                                <m:r>
                                  <a:rPr lang="en-US" b="0" i="1" dirty="0" smtClean="0">
                                    <a:latin typeface="Cambria Math" charset="0"/>
                                  </a:rPr>
                                  <m:t>𝐺</m:t>
                                </m:r>
                                <m:d>
                                  <m:dPr>
                                    <m:ctrlPr>
                                      <a:rPr lang="en-US" b="0" i="1" dirty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b="0" i="1" dirty="0" smtClean="0">
                                        <a:latin typeface="Cambria Math" charset="0"/>
                                      </a:rPr>
                                      <m:t>𝑦</m:t>
                                    </m:r>
                                  </m:e>
                                </m:d>
                              </m:e>
                            </m:func>
                          </m:e>
                        </m:d>
                        <m:r>
                          <a:rPr lang="en-US" b="0" i="1" dirty="0" smtClean="0">
                            <a:latin typeface="Cambria Math" charset="0"/>
                          </a:rPr>
                          <m:t>……….</m:t>
                        </m:r>
                        <m:r>
                          <a:rPr lang="en-US" b="0" i="1" smtClean="0">
                            <a:latin typeface="Cambria Math" charset="0"/>
                            <a:ea typeface="Cambria Math" charset="0"/>
                            <a:cs typeface="Cambria Math" charset="0"/>
                          </a:rPr>
                          <m:t>(3)</m:t>
                        </m:r>
                      </m:oMath>
                    </m:oMathPara>
                  </a14:m>
                  <a:endParaRPr lang="en-US" dirty="0">
                    <a:ea typeface="Cambria Math" charset="0"/>
                    <a:cs typeface="Cambria Math" charset="0"/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0932" y="3608685"/>
                  <a:ext cx="7774308" cy="610936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9" name="TextBox 8"/>
          <p:cNvSpPr txBox="1"/>
          <p:nvPr/>
        </p:nvSpPr>
        <p:spPr>
          <a:xfrm>
            <a:off x="7002378" y="2492272"/>
            <a:ext cx="4803225" cy="163121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000" dirty="0" smtClean="0"/>
              <a:t>This extra term in the G network’s objective function calculates the MMSE between the enhanced spectrum generated by the G network and the corresponding clean spectrum.</a:t>
            </a:r>
            <a:endParaRPr lang="en-US" sz="2000" dirty="0"/>
          </a:p>
        </p:txBody>
      </p:sp>
      <p:cxnSp>
        <p:nvCxnSpPr>
          <p:cNvPr id="13" name="Elbow Connector 12"/>
          <p:cNvCxnSpPr>
            <a:endCxn id="9" idx="1"/>
          </p:cNvCxnSpPr>
          <p:nvPr/>
        </p:nvCxnSpPr>
        <p:spPr>
          <a:xfrm flipV="1">
            <a:off x="4402533" y="3307880"/>
            <a:ext cx="2599845" cy="1008752"/>
          </a:xfrm>
          <a:prstGeom prst="bentConnector3">
            <a:avLst>
              <a:gd name="adj1" fmla="val -1342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312936" y="5869639"/>
            <a:ext cx="11676994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 dirty="0"/>
              <a:t>Source:</a:t>
            </a:r>
          </a:p>
          <a:p>
            <a:r>
              <a:rPr lang="en-US" sz="1450" dirty="0"/>
              <a:t>Meet H. </a:t>
            </a:r>
            <a:r>
              <a:rPr lang="en-US" sz="1450" dirty="0" err="1"/>
              <a:t>Soni</a:t>
            </a:r>
            <a:r>
              <a:rPr lang="en-US" sz="1450" dirty="0"/>
              <a:t>, Neil Shah, and Hemant A. </a:t>
            </a:r>
            <a:r>
              <a:rPr lang="en-US" sz="1450" dirty="0" err="1"/>
              <a:t>Patil</a:t>
            </a:r>
            <a:r>
              <a:rPr lang="en-US" sz="1450" dirty="0"/>
              <a:t>, ”Time-Frequency masking-based speech enhancement using </a:t>
            </a:r>
            <a:r>
              <a:rPr lang="en-US" sz="1450" dirty="0" smtClean="0"/>
              <a:t>Generative Adversarial </a:t>
            </a:r>
            <a:r>
              <a:rPr lang="en-US" sz="1450" dirty="0"/>
              <a:t>Network</a:t>
            </a:r>
            <a:r>
              <a:rPr lang="en-US" sz="1450" dirty="0" smtClean="0"/>
              <a:t>”, </a:t>
            </a:r>
            <a:r>
              <a:rPr lang="en-US" sz="1600" dirty="0"/>
              <a:t>in IEEE </a:t>
            </a:r>
            <a:r>
              <a:rPr lang="en-US" sz="1600" dirty="0" smtClean="0"/>
              <a:t>International Conference </a:t>
            </a:r>
            <a:r>
              <a:rPr lang="en-US" sz="1600" dirty="0"/>
              <a:t>on Acoustics, Speech, and Signal Processing (ICASSP), </a:t>
            </a:r>
            <a:r>
              <a:rPr lang="en-US" sz="1600" dirty="0" smtClean="0"/>
              <a:t>Calgary, </a:t>
            </a:r>
            <a:r>
              <a:rPr lang="pt-BR" sz="1600" dirty="0" smtClean="0"/>
              <a:t>Alberta</a:t>
            </a:r>
            <a:r>
              <a:rPr lang="pt-BR" sz="1600" dirty="0"/>
              <a:t>, Canada, 2018, pp. 5039–5043.</a:t>
            </a:r>
            <a:endParaRPr lang="en-US" sz="145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893633" y="44772"/>
            <a:ext cx="10515600" cy="85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accent5"/>
                </a:solidFill>
              </a:rPr>
              <a:t>Time-Frequency </a:t>
            </a:r>
            <a:r>
              <a:rPr lang="en-US" sz="3200" b="1" dirty="0">
                <a:solidFill>
                  <a:schemeClr val="accent5"/>
                </a:solidFill>
              </a:rPr>
              <a:t>masking </a:t>
            </a:r>
            <a:r>
              <a:rPr lang="en-US" sz="3200" b="1" dirty="0" smtClean="0">
                <a:solidFill>
                  <a:schemeClr val="accent5"/>
                </a:solidFill>
              </a:rPr>
              <a:t>using MMSE-GAN</a:t>
            </a:r>
            <a:endParaRPr 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33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27364955"/>
              </p:ext>
            </p:extLst>
          </p:nvPr>
        </p:nvGraphicFramePr>
        <p:xfrm>
          <a:off x="1876068" y="2383942"/>
          <a:ext cx="8128000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Model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Input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3-Hidden layers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Output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DNN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G-network in GAN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448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64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D-network in GAN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512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29202" y="975066"/>
            <a:ext cx="113607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Network are compared: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DNN 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v-GAN</a:t>
            </a:r>
          </a:p>
          <a:p>
            <a:pPr marL="342900" indent="-342900">
              <a:buAutoNum type="arabicPeriod"/>
            </a:pPr>
            <a:r>
              <a:rPr lang="en-US" sz="2000" dirty="0" smtClean="0"/>
              <a:t>MMSE-GAN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29439" y="4438337"/>
            <a:ext cx="1122125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 dirty="0" smtClean="0"/>
              <a:t>64-channel </a:t>
            </a:r>
            <a:r>
              <a:rPr lang="en-US" sz="2000" dirty="0"/>
              <a:t>Gammatone </a:t>
            </a:r>
            <a:r>
              <a:rPr lang="en-US" sz="2000" dirty="0" err="1"/>
              <a:t>filterbank</a:t>
            </a:r>
            <a:r>
              <a:rPr lang="en-US" sz="2000" dirty="0"/>
              <a:t> with 20 </a:t>
            </a:r>
            <a:r>
              <a:rPr lang="en-US" sz="2000" dirty="0" err="1"/>
              <a:t>ms</a:t>
            </a:r>
            <a:r>
              <a:rPr lang="en-US" sz="2000" dirty="0"/>
              <a:t> Hamming </a:t>
            </a:r>
            <a:r>
              <a:rPr lang="en-US" sz="2000" dirty="0" smtClean="0"/>
              <a:t>window length </a:t>
            </a:r>
            <a:r>
              <a:rPr lang="en-US" sz="2000" dirty="0"/>
              <a:t>and 10 </a:t>
            </a:r>
            <a:r>
              <a:rPr lang="en-US" sz="2000" dirty="0" err="1"/>
              <a:t>ms</a:t>
            </a:r>
            <a:r>
              <a:rPr lang="en-US" sz="2000" dirty="0"/>
              <a:t> window shift, and 7 frame </a:t>
            </a:r>
            <a:r>
              <a:rPr lang="en-US" sz="2000" dirty="0" smtClean="0"/>
              <a:t>   context.</a:t>
            </a:r>
          </a:p>
          <a:p>
            <a:pPr marL="285750" indent="-285750">
              <a:buFontTx/>
              <a:buChar char="-"/>
            </a:pPr>
            <a:r>
              <a:rPr lang="en-US" sz="2000" dirty="0" smtClean="0"/>
              <a:t>Adam </a:t>
            </a:r>
            <a:r>
              <a:rPr lang="en-US" sz="2000" dirty="0"/>
              <a:t>optimizer with learning rate 0.001 and batch size of 1000.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1571" y="5657671"/>
            <a:ext cx="119958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Source:</a:t>
            </a:r>
          </a:p>
          <a:p>
            <a:r>
              <a:rPr lang="en-US" dirty="0"/>
              <a:t>Meet H. </a:t>
            </a:r>
            <a:r>
              <a:rPr lang="en-US" dirty="0" err="1"/>
              <a:t>Soni</a:t>
            </a:r>
            <a:r>
              <a:rPr lang="en-US" dirty="0"/>
              <a:t>, Neil Shah, and Hemant A. </a:t>
            </a:r>
            <a:r>
              <a:rPr lang="en-US" dirty="0" err="1"/>
              <a:t>Patil</a:t>
            </a:r>
            <a:r>
              <a:rPr lang="en-US" dirty="0"/>
              <a:t>, ”Time-Frequency masking-based speech enhancement using </a:t>
            </a:r>
            <a:r>
              <a:rPr lang="en-US" dirty="0" smtClean="0"/>
              <a:t>Generative Adversarial </a:t>
            </a:r>
            <a:r>
              <a:rPr lang="en-US" dirty="0"/>
              <a:t>Network</a:t>
            </a:r>
            <a:r>
              <a:rPr lang="en-US" dirty="0" smtClean="0"/>
              <a:t>”, </a:t>
            </a:r>
            <a:r>
              <a:rPr lang="en-US" dirty="0"/>
              <a:t>in IEEE </a:t>
            </a:r>
            <a:r>
              <a:rPr lang="en-US" dirty="0" smtClean="0"/>
              <a:t>International Conference </a:t>
            </a:r>
            <a:r>
              <a:rPr lang="en-US" dirty="0"/>
              <a:t>on Acoustics, Speech, and Signal Processing (ICASSP), </a:t>
            </a:r>
            <a:r>
              <a:rPr lang="en-US" dirty="0" smtClean="0"/>
              <a:t>Calgary, </a:t>
            </a:r>
            <a:r>
              <a:rPr lang="pt-BR" dirty="0" smtClean="0"/>
              <a:t>Alberta</a:t>
            </a:r>
            <a:r>
              <a:rPr lang="pt-BR" dirty="0"/>
              <a:t>, Canada, 2018, pp. 5039–5043.</a:t>
            </a:r>
            <a:endParaRPr lang="en-US" dirty="0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893633" y="44772"/>
            <a:ext cx="10515600" cy="85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accent5"/>
                </a:solidFill>
              </a:rPr>
              <a:t>Network parameters for DNN, v-GAN, and MMSE-GAN</a:t>
            </a:r>
          </a:p>
        </p:txBody>
      </p:sp>
    </p:spTree>
    <p:extLst>
      <p:ext uri="{BB962C8B-B14F-4D97-AF65-F5344CB8AC3E}">
        <p14:creationId xmlns:p14="http://schemas.microsoft.com/office/powerpoint/2010/main" val="3327771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079" y="-25749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 smtClean="0">
                <a:solidFill>
                  <a:schemeClr val="accent5"/>
                </a:solidFill>
              </a:rPr>
              <a:t>Supervised Learning</a:t>
            </a:r>
            <a:endParaRPr lang="en-US" sz="3600" b="1" dirty="0">
              <a:solidFill>
                <a:schemeClr val="accent5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8339" y="957943"/>
                <a:ext cx="10906050" cy="5059679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Data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 smtClean="0"/>
                  <a:t> are given,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</m:oMath>
                </a14:m>
                <a:r>
                  <a:rPr lang="en-US" dirty="0" smtClean="0"/>
                  <a:t> is Data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IN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 smtClean="0"/>
                  <a:t>is Label</a:t>
                </a:r>
              </a:p>
              <a:p>
                <a:endParaRPr lang="en-US" dirty="0"/>
              </a:p>
              <a:p>
                <a:r>
                  <a:rPr lang="en-US" dirty="0" smtClean="0"/>
                  <a:t>Task is to find mapping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𝑌</m:t>
                    </m:r>
                  </m:oMath>
                </a14:m>
                <a:endParaRPr lang="en-US" dirty="0" smtClean="0"/>
              </a:p>
              <a:p>
                <a:endParaRPr lang="en-US" dirty="0"/>
              </a:p>
              <a:p>
                <a:r>
                  <a:rPr lang="en-US" dirty="0" smtClean="0"/>
                  <a:t>Examples:</a:t>
                </a:r>
              </a:p>
              <a:p>
                <a:endParaRPr lang="en-US" dirty="0" smtClean="0"/>
              </a:p>
              <a:p>
                <a:pPr lvl="1"/>
                <a:r>
                  <a:rPr lang="en-US" dirty="0" smtClean="0"/>
                  <a:t>Classification</a:t>
                </a:r>
              </a:p>
              <a:p>
                <a:pPr lvl="1"/>
                <a:endParaRPr lang="en-US" dirty="0" smtClean="0"/>
              </a:p>
              <a:p>
                <a:pPr lvl="1"/>
                <a:r>
                  <a:rPr lang="en-US" dirty="0" smtClean="0"/>
                  <a:t>Regression</a:t>
                </a:r>
              </a:p>
              <a:p>
                <a:pPr lvl="1"/>
                <a:endParaRPr lang="en-US" dirty="0" smtClean="0"/>
              </a:p>
              <a:p>
                <a:pPr lvl="1"/>
                <a:r>
                  <a:rPr lang="en-US" dirty="0" smtClean="0"/>
                  <a:t>Object Detection</a:t>
                </a:r>
              </a:p>
              <a:p>
                <a:pPr lvl="1"/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8339" y="957943"/>
                <a:ext cx="10906050" cy="5059679"/>
              </a:xfrm>
              <a:blipFill>
                <a:blip r:embed="rId2"/>
                <a:stretch>
                  <a:fillRect l="-1006" t="-1928" b="-1446"/>
                </a:stretch>
              </a:blipFill>
            </p:spPr>
            <p:txBody>
              <a:bodyPr/>
              <a:lstStyle/>
              <a:p>
                <a:r>
                  <a:rPr lang="en-I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/>
          <p:cNvSpPr txBox="1"/>
          <p:nvPr/>
        </p:nvSpPr>
        <p:spPr>
          <a:xfrm>
            <a:off x="0" y="6365021"/>
            <a:ext cx="1219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Source:   </a:t>
            </a:r>
            <a:r>
              <a:rPr lang="en-US" dirty="0" smtClean="0"/>
              <a:t>Bishop</a:t>
            </a:r>
            <a:r>
              <a:rPr lang="en-US" dirty="0"/>
              <a:t>, Christopher M</a:t>
            </a:r>
            <a:r>
              <a:rPr lang="en-US" dirty="0" smtClean="0"/>
              <a:t>.,</a:t>
            </a:r>
            <a:r>
              <a:rPr lang="en-US" dirty="0"/>
              <a:t> </a:t>
            </a:r>
            <a:r>
              <a:rPr lang="en-US" dirty="0" smtClean="0"/>
              <a:t>”</a:t>
            </a:r>
            <a:r>
              <a:rPr lang="en-US" i="1" dirty="0" smtClean="0"/>
              <a:t>Pattern </a:t>
            </a:r>
            <a:r>
              <a:rPr lang="en-US" i="1" dirty="0"/>
              <a:t>recognition and machine </a:t>
            </a:r>
            <a:r>
              <a:rPr lang="en-US" i="1" dirty="0" smtClean="0"/>
              <a:t>learning”</a:t>
            </a:r>
            <a:r>
              <a:rPr lang="en-US" dirty="0" smtClean="0"/>
              <a:t>, First Edition, Springer</a:t>
            </a:r>
            <a:r>
              <a:rPr lang="en-US" dirty="0"/>
              <a:t>, 2006.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2155" y="1648818"/>
            <a:ext cx="5083778" cy="3335494"/>
            <a:chOff x="6932155" y="1648818"/>
            <a:chExt cx="5083778" cy="333549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14962" y="1648818"/>
              <a:ext cx="3200971" cy="308692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932155" y="2979111"/>
              <a:ext cx="109312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Decision </a:t>
              </a:r>
            </a:p>
            <a:p>
              <a:pPr algn="ctr"/>
              <a:r>
                <a:rPr lang="en-US" dirty="0" smtClean="0"/>
                <a:t>Boundary</a:t>
              </a:r>
              <a:endParaRPr lang="en-US" dirty="0"/>
            </a:p>
          </p:txBody>
        </p:sp>
        <p:cxnSp>
          <p:nvCxnSpPr>
            <p:cNvPr id="8" name="Straight Arrow Connector 7"/>
            <p:cNvCxnSpPr>
              <a:stCxn id="6" idx="3"/>
            </p:cNvCxnSpPr>
            <p:nvPr/>
          </p:nvCxnSpPr>
          <p:spPr>
            <a:xfrm flipV="1">
              <a:off x="8025275" y="3238419"/>
              <a:ext cx="1377125" cy="63858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9600315" y="4614980"/>
              <a:ext cx="193014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/>
                <a:t>2-D Feature vector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64450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2936" y="903325"/>
            <a:ext cx="113607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400" dirty="0" smtClean="0"/>
              <a:t>The database released by </a:t>
            </a:r>
            <a:r>
              <a:rPr lang="en-US" sz="2400" dirty="0" err="1" smtClean="0"/>
              <a:t>Valentini</a:t>
            </a:r>
            <a:r>
              <a:rPr lang="en-US" sz="2400" dirty="0" smtClean="0"/>
              <a:t> et. Al. is used for simulating the algorithm.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The training and testing set have mismatched conditions.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The noisy training set is prepared with a total 0f 40 different noisy conditions with 10 types of noise and 4 signal-to-noise ratio (SNR) each (15, 10, 5, and 0 dB).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The noisy test set is prepared with </a:t>
            </a:r>
            <a:r>
              <a:rPr lang="en-US" sz="2400" dirty="0"/>
              <a:t>a total 0f </a:t>
            </a:r>
            <a:r>
              <a:rPr lang="en-US" sz="2400" dirty="0" smtClean="0"/>
              <a:t>20 different </a:t>
            </a:r>
            <a:r>
              <a:rPr lang="en-US" sz="2400" dirty="0"/>
              <a:t>noisy conditions with </a:t>
            </a:r>
            <a:r>
              <a:rPr lang="en-US" sz="2400" dirty="0" smtClean="0"/>
              <a:t>5 types </a:t>
            </a:r>
            <a:r>
              <a:rPr lang="en-US" sz="2400" dirty="0"/>
              <a:t>of noise and 4 signal-to-noise ratio (SNR) each </a:t>
            </a:r>
            <a:r>
              <a:rPr lang="en-US" sz="2400" dirty="0" smtClean="0"/>
              <a:t>(17.5, 12.5, 7.5, </a:t>
            </a:r>
            <a:r>
              <a:rPr lang="en-US" sz="2400" dirty="0"/>
              <a:t>and </a:t>
            </a:r>
            <a:r>
              <a:rPr lang="en-US" sz="2400" dirty="0" smtClean="0"/>
              <a:t>2.5 </a:t>
            </a:r>
            <a:r>
              <a:rPr lang="en-US" sz="2400" dirty="0"/>
              <a:t>dB).</a:t>
            </a:r>
          </a:p>
          <a:p>
            <a:pPr marL="285750" indent="-285750">
              <a:buFontTx/>
              <a:buChar char="-"/>
            </a:pPr>
            <a:endParaRPr lang="en-US" sz="2400" dirty="0" smtClean="0"/>
          </a:p>
          <a:p>
            <a:pPr marL="285750" indent="-285750">
              <a:buFontTx/>
              <a:buChar char="-"/>
            </a:pPr>
            <a:r>
              <a:rPr lang="en-US" sz="2400" dirty="0" smtClean="0"/>
              <a:t>The database comprises of 11572 training utterances and 824 testing </a:t>
            </a:r>
            <a:r>
              <a:rPr lang="en-US" sz="2400" dirty="0"/>
              <a:t>utterances </a:t>
            </a:r>
            <a:r>
              <a:rPr lang="en-US" sz="2400" dirty="0" smtClean="0"/>
              <a:t>.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54803" y="5657671"/>
            <a:ext cx="1167699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Source:</a:t>
            </a:r>
          </a:p>
          <a:p>
            <a:r>
              <a:rPr lang="en-US" dirty="0"/>
              <a:t>B. </a:t>
            </a:r>
            <a:r>
              <a:rPr lang="en-US" dirty="0" err="1"/>
              <a:t>Valentini</a:t>
            </a:r>
            <a:r>
              <a:rPr lang="en-US" dirty="0"/>
              <a:t>, Cassia, et al. ”Investigating RNN-based speech enhancement methods for noise-robust Text-to-Speech,” in </a:t>
            </a:r>
            <a:r>
              <a:rPr lang="en-US" dirty="0" smtClean="0"/>
              <a:t>9</a:t>
            </a:r>
            <a:r>
              <a:rPr lang="en-US" baseline="30000" dirty="0" smtClean="0"/>
              <a:t>th</a:t>
            </a:r>
            <a:r>
              <a:rPr lang="en-US" dirty="0" smtClean="0"/>
              <a:t> ISCA </a:t>
            </a:r>
            <a:r>
              <a:rPr lang="en-US" dirty="0"/>
              <a:t>Speech Synthesis Workshop, Sep. 13-15, Sunnyvale, CA, USA, 2016. </a:t>
            </a:r>
            <a:r>
              <a:rPr lang="en-US" dirty="0">
                <a:hlinkClick r:id="rId2"/>
              </a:rPr>
              <a:t>http://datashare.is.ed.ac.uk/handle/10283/1942</a:t>
            </a:r>
            <a:r>
              <a:rPr lang="en-US" dirty="0" smtClean="0">
                <a:hlinkClick r:id="rId2"/>
              </a:rPr>
              <a:t>/</a:t>
            </a:r>
            <a:r>
              <a:rPr lang="en-US" dirty="0" smtClean="0"/>
              <a:t>, [online</a:t>
            </a:r>
            <a:r>
              <a:rPr lang="en-US" dirty="0"/>
              <a:t>; Last Accessed 25-July-2017].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893633" y="44772"/>
            <a:ext cx="10515600" cy="85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accent5"/>
                </a:solidFill>
              </a:rPr>
              <a:t>Time-Frequency masking: Database</a:t>
            </a:r>
            <a:endParaRPr lang="en-US" sz="32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4516606"/>
              </p:ext>
            </p:extLst>
          </p:nvPr>
        </p:nvGraphicFramePr>
        <p:xfrm>
          <a:off x="1625097" y="1249579"/>
          <a:ext cx="8311213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73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3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1164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298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270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165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97759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6336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Metric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Noisy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DNN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v-GAN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MMSE-SEGAN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SEGAN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Wiener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336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CSIG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3.35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3.73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3.80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3.48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3.23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336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CBAK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2.44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2.64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3.12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2.94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2.68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336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CMOS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2.63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3.09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1.91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3.14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2.67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36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PESQ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1.97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2.49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1.41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2.53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2.16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2.22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3368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STOI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0.91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0.93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0.79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0.93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/>
                        <a:t>0.93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-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930400" y="541693"/>
            <a:ext cx="77006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Table:</a:t>
            </a:r>
            <a:r>
              <a:rPr lang="en-US" sz="2000" dirty="0" smtClean="0"/>
              <a:t> Performance </a:t>
            </a:r>
            <a:r>
              <a:rPr lang="en-US" sz="2000" dirty="0"/>
              <a:t>comparisons between the noisy signal, DNN, </a:t>
            </a:r>
            <a:r>
              <a:rPr lang="en-US" sz="2000" dirty="0" smtClean="0"/>
              <a:t>v-GAN, </a:t>
            </a:r>
          </a:p>
          <a:p>
            <a:r>
              <a:rPr lang="en-US" sz="2000" dirty="0" smtClean="0"/>
              <a:t>MMSE-GAN , </a:t>
            </a:r>
            <a:r>
              <a:rPr lang="en-US" sz="2000" dirty="0"/>
              <a:t>SEGAN and the Wiener filter-based </a:t>
            </a:r>
            <a:r>
              <a:rPr lang="en-US" sz="2000" dirty="0" smtClean="0"/>
              <a:t>enhancement</a:t>
            </a:r>
            <a:r>
              <a:rPr lang="mr-IN" sz="2000" dirty="0" smtClean="0"/>
              <a:t>.</a:t>
            </a:r>
            <a:endParaRPr 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71429" y="6027003"/>
            <a:ext cx="120466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Source:</a:t>
            </a:r>
          </a:p>
          <a:p>
            <a:r>
              <a:rPr lang="en-US" sz="1600" dirty="0"/>
              <a:t>Meet H. </a:t>
            </a:r>
            <a:r>
              <a:rPr lang="en-US" sz="1600" dirty="0" err="1"/>
              <a:t>Soni</a:t>
            </a:r>
            <a:r>
              <a:rPr lang="en-US" sz="1600" dirty="0"/>
              <a:t>, Neil Shah, and Hemant A. </a:t>
            </a:r>
            <a:r>
              <a:rPr lang="en-US" sz="1600" dirty="0" err="1"/>
              <a:t>Patil</a:t>
            </a:r>
            <a:r>
              <a:rPr lang="en-US" sz="1600" dirty="0"/>
              <a:t>, ”Time-Frequency masking-based speech enhancement using </a:t>
            </a:r>
            <a:r>
              <a:rPr lang="en-US" sz="1600" dirty="0" smtClean="0"/>
              <a:t>Generative Adversarial </a:t>
            </a:r>
            <a:r>
              <a:rPr lang="en-US" sz="1600" dirty="0"/>
              <a:t>Network</a:t>
            </a:r>
            <a:r>
              <a:rPr lang="en-US" sz="1600" dirty="0" smtClean="0"/>
              <a:t>”, </a:t>
            </a:r>
            <a:r>
              <a:rPr lang="en-US" sz="1600" dirty="0"/>
              <a:t>in IEEE </a:t>
            </a:r>
            <a:r>
              <a:rPr lang="en-US" sz="1600" dirty="0" smtClean="0"/>
              <a:t>International Conference </a:t>
            </a:r>
            <a:r>
              <a:rPr lang="en-US" sz="1600" dirty="0"/>
              <a:t>on Acoustics, Speech, and Signal Processing (ICASSP), </a:t>
            </a:r>
            <a:r>
              <a:rPr lang="en-US" sz="1600" dirty="0" smtClean="0"/>
              <a:t>Calgary, </a:t>
            </a:r>
            <a:r>
              <a:rPr lang="pt-BR" sz="1600" dirty="0" smtClean="0"/>
              <a:t>Alberta</a:t>
            </a:r>
            <a:r>
              <a:rPr lang="pt-BR" sz="1600" dirty="0"/>
              <a:t>, Canada, 2018, pp. 5039–5043.</a:t>
            </a:r>
            <a:endParaRPr lang="en-US" sz="1600" dirty="0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-444446" y="-49288"/>
            <a:ext cx="11511202" cy="85855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accent5"/>
                </a:solidFill>
              </a:rPr>
              <a:t>Results of T-F masking using DNN, v-GAN, and MMSE-GAN architecture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6458" y="3694850"/>
            <a:ext cx="1186554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 smtClean="0"/>
              <a:t>MMSE-GAN simply modifies v-GAN objective function by adding a MMSE regularizer.</a:t>
            </a:r>
          </a:p>
          <a:p>
            <a:pPr marL="342900" indent="-342900">
              <a:buAutoNum type="arabicPeriod"/>
            </a:pPr>
            <a:endParaRPr lang="en-US" sz="2000" dirty="0" smtClean="0"/>
          </a:p>
          <a:p>
            <a:pPr marL="342900" indent="-342900">
              <a:buAutoNum type="arabicPeriod"/>
            </a:pPr>
            <a:r>
              <a:rPr lang="en-US" sz="2000" dirty="0" smtClean="0"/>
              <a:t>The MMSE-GAN architecture leads to improved performance over DNN, that are the state-of-the-art SE techniques.</a:t>
            </a:r>
          </a:p>
          <a:p>
            <a:pPr marL="342900" indent="-342900">
              <a:buAutoNum type="arabicPeriod"/>
            </a:pPr>
            <a:endParaRPr lang="en-US" sz="2000" dirty="0" smtClean="0"/>
          </a:p>
          <a:p>
            <a:pPr marL="342900" indent="-342900">
              <a:buAutoNum type="arabicPeriod"/>
            </a:pPr>
            <a:r>
              <a:rPr lang="en-US" sz="2000" dirty="0" smtClean="0"/>
              <a:t>Comparison with SEGAN (INTERSPEECH 2017) suggest that </a:t>
            </a:r>
            <a:r>
              <a:rPr lang="en-US" sz="2000" b="1" dirty="0" smtClean="0"/>
              <a:t>T-F masking-based approaches are better for SE task.</a:t>
            </a:r>
            <a:r>
              <a:rPr lang="en-US" sz="2000" dirty="0" smtClean="0"/>
              <a:t> 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86538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8259" y="1219200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Training Issues -&gt; Non- Convergence </a:t>
            </a:r>
          </a:p>
          <a:p>
            <a:endParaRPr lang="en-US" dirty="0"/>
          </a:p>
          <a:p>
            <a:r>
              <a:rPr lang="en-US" dirty="0" smtClean="0"/>
              <a:t>Mode Collapse</a:t>
            </a:r>
          </a:p>
          <a:p>
            <a:endParaRPr lang="en-US" dirty="0"/>
          </a:p>
          <a:p>
            <a:r>
              <a:rPr lang="en-US" dirty="0" smtClean="0"/>
              <a:t>Evaluations of GANs</a:t>
            </a:r>
          </a:p>
          <a:p>
            <a:endParaRPr lang="en-US" dirty="0"/>
          </a:p>
          <a:p>
            <a:r>
              <a:rPr lang="en-US" dirty="0" smtClean="0"/>
              <a:t>GANs as inverse reinforcement learning (RL). </a:t>
            </a:r>
          </a:p>
          <a:p>
            <a:endParaRPr lang="en-US" dirty="0"/>
          </a:p>
          <a:p>
            <a:r>
              <a:rPr lang="en-US" dirty="0" smtClean="0"/>
              <a:t>Discrete Output -&gt; Potential for GANs for NLP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82188" y="149876"/>
            <a:ext cx="11907742" cy="7268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 smtClean="0">
                <a:solidFill>
                  <a:schemeClr val="accent5"/>
                </a:solidFill>
              </a:rPr>
              <a:t>Research Frontiers (Open Research Problems)</a:t>
            </a:r>
            <a:endParaRPr lang="en-US" sz="32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09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9382" y="1042126"/>
            <a:ext cx="11413742" cy="5400237"/>
          </a:xfrm>
        </p:spPr>
        <p:txBody>
          <a:bodyPr>
            <a:normAutofit/>
          </a:bodyPr>
          <a:lstStyle/>
          <a:p>
            <a:r>
              <a:rPr lang="en-US" dirty="0" smtClean="0"/>
              <a:t>Dr. </a:t>
            </a:r>
            <a:r>
              <a:rPr lang="en-US" dirty="0" err="1" smtClean="0"/>
              <a:t>Vikram</a:t>
            </a:r>
            <a:r>
              <a:rPr lang="en-US" dirty="0" smtClean="0"/>
              <a:t> </a:t>
            </a:r>
            <a:r>
              <a:rPr lang="en-US" dirty="0" err="1" smtClean="0"/>
              <a:t>Vij</a:t>
            </a:r>
            <a:r>
              <a:rPr lang="en-US" dirty="0" smtClean="0"/>
              <a:t> (Vice President, Voice Intelligence </a:t>
            </a:r>
            <a:r>
              <a:rPr lang="en-US" dirty="0"/>
              <a:t>Group), Samsung R&amp;D Institute, </a:t>
            </a:r>
            <a:r>
              <a:rPr lang="en-US" dirty="0" smtClean="0"/>
              <a:t>Bangalore. </a:t>
            </a:r>
          </a:p>
          <a:p>
            <a:endParaRPr lang="en-US" dirty="0"/>
          </a:p>
          <a:p>
            <a:r>
              <a:rPr lang="en-US" dirty="0" smtClean="0"/>
              <a:t>Authorities of DA-IICT Gandhinagar</a:t>
            </a:r>
          </a:p>
          <a:p>
            <a:endParaRPr lang="en-US" dirty="0" smtClean="0"/>
          </a:p>
          <a:p>
            <a:r>
              <a:rPr lang="en-US" dirty="0" smtClean="0"/>
              <a:t>Authorities of SRI-B</a:t>
            </a:r>
          </a:p>
          <a:p>
            <a:endParaRPr lang="en-US" dirty="0"/>
          </a:p>
          <a:p>
            <a:r>
              <a:rPr lang="en-US" dirty="0" smtClean="0"/>
              <a:t>Govt. of India Funding Bodies: </a:t>
            </a:r>
            <a:r>
              <a:rPr lang="en-US" dirty="0" err="1" smtClean="0"/>
              <a:t>MeitY</a:t>
            </a:r>
            <a:r>
              <a:rPr lang="en-US" dirty="0" smtClean="0"/>
              <a:t>, DST, UGC. </a:t>
            </a:r>
          </a:p>
          <a:p>
            <a:endParaRPr lang="en-US" dirty="0"/>
          </a:p>
          <a:p>
            <a:r>
              <a:rPr lang="en-US" dirty="0" smtClean="0"/>
              <a:t>Speech Research Lab Members @ DA-IICT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-151783"/>
            <a:ext cx="11907742" cy="106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smtClean="0">
                <a:solidFill>
                  <a:schemeClr val="accent5"/>
                </a:solidFill>
              </a:rPr>
              <a:t>Acknowledgements</a:t>
            </a:r>
            <a:endParaRPr lang="en-US" sz="40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16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848" y="292965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>
                <a:solidFill>
                  <a:schemeClr val="accent5"/>
                </a:solidFill>
              </a:rPr>
              <a:t>Thank You !</a:t>
            </a:r>
            <a:endParaRPr lang="en-US" sz="54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249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229" y="-176415"/>
            <a:ext cx="10515600" cy="1004696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5"/>
                </a:solidFill>
              </a:rPr>
              <a:t>Supervised Learning</a:t>
            </a:r>
            <a:endParaRPr lang="en-US" sz="4000" b="1" dirty="0">
              <a:solidFill>
                <a:schemeClr val="accent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825" y="1598367"/>
            <a:ext cx="5372100" cy="28479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38598" y="625151"/>
            <a:ext cx="65059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Classification Task</a:t>
            </a:r>
            <a:endParaRPr lang="en-US" sz="2800" dirty="0"/>
          </a:p>
        </p:txBody>
      </p:sp>
      <p:sp>
        <p:nvSpPr>
          <p:cNvPr id="14" name="TextBox 13"/>
          <p:cNvSpPr txBox="1"/>
          <p:nvPr/>
        </p:nvSpPr>
        <p:spPr>
          <a:xfrm>
            <a:off x="445901" y="4283632"/>
            <a:ext cx="2903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Image Classification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7644557" y="5375916"/>
            <a:ext cx="3581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Spoof Speech Classification</a:t>
            </a:r>
            <a:endParaRPr lang="en-US" sz="2400" dirty="0"/>
          </a:p>
        </p:txBody>
      </p:sp>
      <p:sp>
        <p:nvSpPr>
          <p:cNvPr id="16" name="TextBox 15"/>
          <p:cNvSpPr txBox="1"/>
          <p:nvPr/>
        </p:nvSpPr>
        <p:spPr>
          <a:xfrm>
            <a:off x="131379" y="5524110"/>
            <a:ext cx="120606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b="1" dirty="0" smtClean="0"/>
              <a:t>Source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smtClean="0"/>
              <a:t>Bishop M. Christopher, ”</a:t>
            </a:r>
            <a:r>
              <a:rPr lang="en-US" sz="1600" i="1" dirty="0" smtClean="0"/>
              <a:t>Pattern recognition and machine learning”</a:t>
            </a:r>
            <a:r>
              <a:rPr lang="en-US" sz="1600" dirty="0" smtClean="0"/>
              <a:t>, First Edition, Springer, 2006.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pt-BR" sz="1600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 smtClean="0"/>
              <a:t>Hemant A. Patil, Madhu R. Kamble, Haizhou Li, “</a:t>
            </a:r>
            <a:r>
              <a:rPr lang="en-US" sz="1600" dirty="0"/>
              <a:t>Tutorial On: Spoofing Attack of Speaker Recognition</a:t>
            </a:r>
            <a:r>
              <a:rPr lang="pt-BR" sz="1600" dirty="0" smtClean="0"/>
              <a:t>”, </a:t>
            </a:r>
            <a:r>
              <a:rPr lang="en-US" sz="1600" dirty="0"/>
              <a:t>Asia - Pacific Signal and Information Processing Association Annual Summit and Conference 2017 (APSIPA ASC 2017 ) Kuala Lumpur, </a:t>
            </a:r>
            <a:r>
              <a:rPr lang="en-US" sz="1600" dirty="0" smtClean="0"/>
              <a:t>Malaysia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5896303" y="1726817"/>
            <a:ext cx="0" cy="3575284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9739" y="545212"/>
            <a:ext cx="5262261" cy="4911437"/>
          </a:xfrm>
          <a:prstGeom prst="rect">
            <a:avLst/>
          </a:prstGeom>
        </p:spPr>
      </p:pic>
      <p:pic>
        <p:nvPicPr>
          <p:cNvPr id="18" name="T_100000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333264" y="1344424"/>
            <a:ext cx="487363" cy="487363"/>
          </a:xfrm>
          <a:prstGeom prst="rect">
            <a:avLst/>
          </a:prstGeom>
        </p:spPr>
      </p:pic>
      <p:pic>
        <p:nvPicPr>
          <p:cNvPr id="20" name="T_1001509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6333264" y="379626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555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96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>
                <a:solidFill>
                  <a:schemeClr val="accent5"/>
                </a:solidFill>
              </a:rPr>
              <a:t>Supervised Learning</a:t>
            </a:r>
            <a:endParaRPr lang="en-US" sz="4000" b="1" dirty="0">
              <a:solidFill>
                <a:schemeClr val="accent5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0054" y="1088996"/>
            <a:ext cx="4885898" cy="481073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80838" y="1893724"/>
            <a:ext cx="260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Object Detection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234079" y="5899726"/>
            <a:ext cx="120711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/>
              <a:t>Source</a:t>
            </a:r>
            <a:endParaRPr lang="en-US" dirty="0" smtClean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 smtClean="0"/>
              <a:t>Friedland</a:t>
            </a:r>
            <a:r>
              <a:rPr lang="en-US" dirty="0"/>
              <a:t>, G., </a:t>
            </a:r>
            <a:r>
              <a:rPr lang="en-US" dirty="0" err="1"/>
              <a:t>Vinyals</a:t>
            </a:r>
            <a:r>
              <a:rPr lang="en-US" dirty="0"/>
              <a:t>, O., Huang, Y., &amp; Muller, C. (2009). Prosodic and other long-term features for speaker </a:t>
            </a:r>
            <a:r>
              <a:rPr lang="en-US" dirty="0" err="1"/>
              <a:t>diarization</a:t>
            </a:r>
            <a:r>
              <a:rPr lang="en-US" dirty="0"/>
              <a:t>. </a:t>
            </a:r>
            <a:r>
              <a:rPr lang="en-US" i="1" dirty="0"/>
              <a:t>IEEE Transactions on Audio, Speech, and Language Processing</a:t>
            </a:r>
            <a:r>
              <a:rPr lang="en-US" dirty="0"/>
              <a:t>, </a:t>
            </a:r>
            <a:r>
              <a:rPr lang="en-US" dirty="0" smtClean="0"/>
              <a:t>vol. </a:t>
            </a:r>
            <a:r>
              <a:rPr lang="en-US" i="1" dirty="0" smtClean="0"/>
              <a:t>17, no. </a:t>
            </a:r>
            <a:r>
              <a:rPr lang="en-US" dirty="0" smtClean="0"/>
              <a:t>5, pp. 985-993.</a:t>
            </a:r>
          </a:p>
        </p:txBody>
      </p:sp>
    </p:spTree>
    <p:extLst>
      <p:ext uri="{BB962C8B-B14F-4D97-AF65-F5344CB8AC3E}">
        <p14:creationId xmlns:p14="http://schemas.microsoft.com/office/powerpoint/2010/main" val="1488304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1553</TotalTime>
  <Words>4667</Words>
  <Application>Microsoft Office PowerPoint</Application>
  <PresentationFormat>宽屏</PresentationFormat>
  <Paragraphs>751</Paragraphs>
  <Slides>74</Slides>
  <Notes>2</Notes>
  <HiddenSlides>0</HiddenSlides>
  <MMClips>10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74</vt:i4>
      </vt:variant>
    </vt:vector>
  </HeadingPairs>
  <TitlesOfParts>
    <vt:vector size="88" baseType="lpstr">
      <vt:lpstr>Arial Unicode MS</vt:lpstr>
      <vt:lpstr>맑은 고딕</vt:lpstr>
      <vt:lpstr>Mangal</vt:lpstr>
      <vt:lpstr>NimbusRomNo9L-Regu</vt:lpstr>
      <vt:lpstr>NimbusRomNo9L-ReguItal</vt:lpstr>
      <vt:lpstr>ヒラギノ角ゴ Pro W3</vt:lpstr>
      <vt:lpstr>等线</vt:lpstr>
      <vt:lpstr>Arial</vt:lpstr>
      <vt:lpstr>Calibri</vt:lpstr>
      <vt:lpstr>Calibri Light</vt:lpstr>
      <vt:lpstr>Cambria Math</vt:lpstr>
      <vt:lpstr>Times New Roman</vt:lpstr>
      <vt:lpstr>Wingdings</vt:lpstr>
      <vt:lpstr>Office Theme</vt:lpstr>
      <vt:lpstr>PowerPoint 演示文稿</vt:lpstr>
      <vt:lpstr>Introduction to APSIPA and APSIPA DL</vt:lpstr>
      <vt:lpstr>Speech Research Group</vt:lpstr>
      <vt:lpstr>GAN Team @ Speech Research Lab, DA-IICT </vt:lpstr>
      <vt:lpstr>PowerPoint 演示文稿</vt:lpstr>
      <vt:lpstr>Presentation Overview </vt:lpstr>
      <vt:lpstr>Supervised Learning</vt:lpstr>
      <vt:lpstr>Supervised Learning</vt:lpstr>
      <vt:lpstr>Supervised Learning</vt:lpstr>
      <vt:lpstr>Supervised Learning</vt:lpstr>
      <vt:lpstr>Unsupervised Learning</vt:lpstr>
      <vt:lpstr>Unsupervised Learning</vt:lpstr>
      <vt:lpstr>Unsupervised Learning (Contd.)</vt:lpstr>
      <vt:lpstr>Unsupervised Learning (Contd.)</vt:lpstr>
      <vt:lpstr>Unsupervised Learning </vt:lpstr>
      <vt:lpstr>PowerPoint 演示文稿</vt:lpstr>
      <vt:lpstr>Issues with MLE ?</vt:lpstr>
      <vt:lpstr>Generative Models</vt:lpstr>
      <vt:lpstr>Generative Adversarial Networks (GANs)</vt:lpstr>
      <vt:lpstr>Generative Adversarial Networks (GANs)</vt:lpstr>
      <vt:lpstr>PowerPoint 演示文稿</vt:lpstr>
      <vt:lpstr>Applications of GANs: Video Sequence Prediction</vt:lpstr>
      <vt:lpstr>Applications (contd.): Image Super resolution </vt:lpstr>
      <vt:lpstr>Applications (contd.): Image-to-Image Translation</vt:lpstr>
      <vt:lpstr>Applications (contd.): NAM -&gt; Whisper</vt:lpstr>
      <vt:lpstr>Applications (contd.): Whisper -&gt; Normal</vt:lpstr>
      <vt:lpstr>Applications (contd.): Voice Conversion</vt:lpstr>
      <vt:lpstr>Applications (contd.): Speech Enhancement</vt:lpstr>
      <vt:lpstr>Applications (contd.): Text-to-Image Synthesis </vt:lpstr>
      <vt:lpstr>Applications (contd.): Learning Distributed Representation </vt:lpstr>
      <vt:lpstr>Applications (contd.): Applying Smile Vector </vt:lpstr>
      <vt:lpstr>Generative Adversarial Networks (GANs)</vt:lpstr>
      <vt:lpstr>Objective Function of GANs</vt:lpstr>
      <vt:lpstr>Understanding Objective Functions of GANs (Contd.)</vt:lpstr>
      <vt:lpstr>Understanding Objective Functions of GANs (Contd.)</vt:lpstr>
      <vt:lpstr>Understanding Objective Functions of GANs (Contd.)</vt:lpstr>
      <vt:lpstr>Understanding Objective Functions of GANs (Contd.)</vt:lpstr>
      <vt:lpstr>PowerPoint 演示文稿</vt:lpstr>
      <vt:lpstr>PowerPoint 演示文稿</vt:lpstr>
      <vt:lpstr>Training Algorithm of GANs (Contd.)</vt:lpstr>
      <vt:lpstr>Training (Contd.)</vt:lpstr>
      <vt:lpstr>PowerPoint 演示文稿</vt:lpstr>
      <vt:lpstr>PowerPoint 演示文稿</vt:lpstr>
      <vt:lpstr>Global Minimum of Optimization (Contd.)</vt:lpstr>
      <vt:lpstr>Convergence:</vt:lpstr>
      <vt:lpstr>GAN Architectures </vt:lpstr>
      <vt:lpstr>Laplacian Pyramid of Adversarial Network (LAP-GAN)</vt:lpstr>
      <vt:lpstr>PowerPoint 演示文稿</vt:lpstr>
      <vt:lpstr>PowerPoint 演示文稿</vt:lpstr>
      <vt:lpstr>Domain Mismatch in Speaker Recognition</vt:lpstr>
      <vt:lpstr>Similar finding in cross-lingual speaker recognition, NIST SRE, USA</vt:lpstr>
      <vt:lpstr>GANs for Domain Adaptation </vt:lpstr>
      <vt:lpstr>GANs for Domain Adaptation (contd.)  </vt:lpstr>
      <vt:lpstr>GANs for other Speech Technology Applications</vt:lpstr>
      <vt:lpstr>Non-Audible Murmur (NAM) Microphone </vt:lpstr>
      <vt:lpstr>Non-Audible Murmur (NAM) Microphone </vt:lpstr>
      <vt:lpstr>Non-Audible Murmur (NAM) Microphone </vt:lpstr>
      <vt:lpstr>Non-Audible Murmur (NAM) Microphone </vt:lpstr>
      <vt:lpstr>Non-Audible Murmur (NAM) Microphone </vt:lpstr>
      <vt:lpstr>PowerPoint 演示文稿</vt:lpstr>
      <vt:lpstr>PowerPoint 演示文稿</vt:lpstr>
      <vt:lpstr>PowerPoint 演示文稿</vt:lpstr>
      <vt:lpstr>Subjective Evaluation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Thank You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Generative Adversarial Networks for  Speech Technologies</dc:title>
  <dc:creator>shah.nirmesh</dc:creator>
  <cp:lastModifiedBy>Lenovo</cp:lastModifiedBy>
  <cp:revision>265</cp:revision>
  <dcterms:created xsi:type="dcterms:W3CDTF">2019-05-29T06:36:38Z</dcterms:created>
  <dcterms:modified xsi:type="dcterms:W3CDTF">2019-11-17T04:02:54Z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NSCPROP">
    <vt:lpwstr>NSCCustomProperty</vt:lpwstr>
  </property>
  <property fmtid="{D5CDD505-2E9C-101B-9397-08002B2CF9AE}" pid="3" name="NSCPROP_SA">
    <vt:lpwstr>C:\Users\shah.nirmesh\Documents\PPT_Sir\PPT_GANs.pptx</vt:lpwstr>
  </property>
</Properties>
</file>